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4" r:id="rId3"/>
    <p:sldId id="257" r:id="rId4"/>
    <p:sldId id="258" r:id="rId5"/>
    <p:sldId id="259" r:id="rId6"/>
    <p:sldId id="260" r:id="rId7"/>
    <p:sldId id="261" r:id="rId8"/>
    <p:sldId id="262" r:id="rId9"/>
    <p:sldId id="263"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3" d="100"/>
          <a:sy n="83" d="100"/>
        </p:scale>
        <p:origin x="686"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BFEF91-55E2-FC03-F1CD-ED00698A2F3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ZA"/>
          </a:p>
        </p:txBody>
      </p:sp>
      <p:sp>
        <p:nvSpPr>
          <p:cNvPr id="3" name="Subtitle 2">
            <a:extLst>
              <a:ext uri="{FF2B5EF4-FFF2-40B4-BE49-F238E27FC236}">
                <a16:creationId xmlns:a16="http://schemas.microsoft.com/office/drawing/2014/main" id="{9E1BBB11-14F3-D27A-60BC-E3DAFC2EBC0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ZA"/>
          </a:p>
        </p:txBody>
      </p:sp>
      <p:sp>
        <p:nvSpPr>
          <p:cNvPr id="4" name="Date Placeholder 3">
            <a:extLst>
              <a:ext uri="{FF2B5EF4-FFF2-40B4-BE49-F238E27FC236}">
                <a16:creationId xmlns:a16="http://schemas.microsoft.com/office/drawing/2014/main" id="{6D0E7CD1-B723-84F8-C0A5-0BBE2D8ED009}"/>
              </a:ext>
            </a:extLst>
          </p:cNvPr>
          <p:cNvSpPr>
            <a:spLocks noGrp="1"/>
          </p:cNvSpPr>
          <p:nvPr>
            <p:ph type="dt" sz="half" idx="10"/>
          </p:nvPr>
        </p:nvSpPr>
        <p:spPr/>
        <p:txBody>
          <a:bodyPr/>
          <a:lstStyle/>
          <a:p>
            <a:fld id="{3EAF2B33-7BE7-4C83-9B3D-B5C5474E362F}" type="datetimeFigureOut">
              <a:rPr lang="en-ZA" smtClean="0"/>
              <a:t>2022/07/05</a:t>
            </a:fld>
            <a:endParaRPr lang="en-ZA"/>
          </a:p>
        </p:txBody>
      </p:sp>
      <p:sp>
        <p:nvSpPr>
          <p:cNvPr id="5" name="Footer Placeholder 4">
            <a:extLst>
              <a:ext uri="{FF2B5EF4-FFF2-40B4-BE49-F238E27FC236}">
                <a16:creationId xmlns:a16="http://schemas.microsoft.com/office/drawing/2014/main" id="{42A43C81-5CB0-0AAC-713B-54E478526A57}"/>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40641D27-D5D8-3C80-6FF8-745A832C4158}"/>
              </a:ext>
            </a:extLst>
          </p:cNvPr>
          <p:cNvSpPr>
            <a:spLocks noGrp="1"/>
          </p:cNvSpPr>
          <p:nvPr>
            <p:ph type="sldNum" sz="quarter" idx="12"/>
          </p:nvPr>
        </p:nvSpPr>
        <p:spPr/>
        <p:txBody>
          <a:bodyPr/>
          <a:lstStyle/>
          <a:p>
            <a:fld id="{57381502-3F1D-4E85-AC4D-A436E4EEB4B0}" type="slidenum">
              <a:rPr lang="en-ZA" smtClean="0"/>
              <a:t>‹#›</a:t>
            </a:fld>
            <a:endParaRPr lang="en-ZA"/>
          </a:p>
        </p:txBody>
      </p:sp>
    </p:spTree>
    <p:extLst>
      <p:ext uri="{BB962C8B-B14F-4D97-AF65-F5344CB8AC3E}">
        <p14:creationId xmlns:p14="http://schemas.microsoft.com/office/powerpoint/2010/main" val="2930017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7E726A-7C8D-9A11-FC80-627643C6AAFD}"/>
              </a:ext>
            </a:extLst>
          </p:cNvPr>
          <p:cNvSpPr>
            <a:spLocks noGrp="1"/>
          </p:cNvSpPr>
          <p:nvPr>
            <p:ph type="title"/>
          </p:nvPr>
        </p:nvSpPr>
        <p:spPr/>
        <p:txBody>
          <a:bodyPr/>
          <a:lstStyle/>
          <a:p>
            <a:r>
              <a:rPr lang="en-US"/>
              <a:t>Click to edit Master title style</a:t>
            </a:r>
            <a:endParaRPr lang="en-ZA"/>
          </a:p>
        </p:txBody>
      </p:sp>
      <p:sp>
        <p:nvSpPr>
          <p:cNvPr id="3" name="Vertical Text Placeholder 2">
            <a:extLst>
              <a:ext uri="{FF2B5EF4-FFF2-40B4-BE49-F238E27FC236}">
                <a16:creationId xmlns:a16="http://schemas.microsoft.com/office/drawing/2014/main" id="{E9851CB8-EBBF-B8D4-3B58-B765E7BC3F5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FA81087B-8A4C-5501-DB63-D000CFD86C48}"/>
              </a:ext>
            </a:extLst>
          </p:cNvPr>
          <p:cNvSpPr>
            <a:spLocks noGrp="1"/>
          </p:cNvSpPr>
          <p:nvPr>
            <p:ph type="dt" sz="half" idx="10"/>
          </p:nvPr>
        </p:nvSpPr>
        <p:spPr/>
        <p:txBody>
          <a:bodyPr/>
          <a:lstStyle/>
          <a:p>
            <a:fld id="{3EAF2B33-7BE7-4C83-9B3D-B5C5474E362F}" type="datetimeFigureOut">
              <a:rPr lang="en-ZA" smtClean="0"/>
              <a:t>2022/07/05</a:t>
            </a:fld>
            <a:endParaRPr lang="en-ZA"/>
          </a:p>
        </p:txBody>
      </p:sp>
      <p:sp>
        <p:nvSpPr>
          <p:cNvPr id="5" name="Footer Placeholder 4">
            <a:extLst>
              <a:ext uri="{FF2B5EF4-FFF2-40B4-BE49-F238E27FC236}">
                <a16:creationId xmlns:a16="http://schemas.microsoft.com/office/drawing/2014/main" id="{738D08BC-5AAC-4846-4D60-EC77D9D3345B}"/>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8F448BBB-6EF7-DC92-DBF4-5FEA65AF2AD9}"/>
              </a:ext>
            </a:extLst>
          </p:cNvPr>
          <p:cNvSpPr>
            <a:spLocks noGrp="1"/>
          </p:cNvSpPr>
          <p:nvPr>
            <p:ph type="sldNum" sz="quarter" idx="12"/>
          </p:nvPr>
        </p:nvSpPr>
        <p:spPr/>
        <p:txBody>
          <a:bodyPr/>
          <a:lstStyle/>
          <a:p>
            <a:fld id="{57381502-3F1D-4E85-AC4D-A436E4EEB4B0}" type="slidenum">
              <a:rPr lang="en-ZA" smtClean="0"/>
              <a:t>‹#›</a:t>
            </a:fld>
            <a:endParaRPr lang="en-ZA"/>
          </a:p>
        </p:txBody>
      </p:sp>
    </p:spTree>
    <p:extLst>
      <p:ext uri="{BB962C8B-B14F-4D97-AF65-F5344CB8AC3E}">
        <p14:creationId xmlns:p14="http://schemas.microsoft.com/office/powerpoint/2010/main" val="6456619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D466784-D0A3-6AEB-7C64-C3E1A339A87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ZA"/>
          </a:p>
        </p:txBody>
      </p:sp>
      <p:sp>
        <p:nvSpPr>
          <p:cNvPr id="3" name="Vertical Text Placeholder 2">
            <a:extLst>
              <a:ext uri="{FF2B5EF4-FFF2-40B4-BE49-F238E27FC236}">
                <a16:creationId xmlns:a16="http://schemas.microsoft.com/office/drawing/2014/main" id="{03F85231-F60E-785C-D045-34AEAF4EEDA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175EEF94-4C2B-F5B0-BAAD-0D9D6B17AF1C}"/>
              </a:ext>
            </a:extLst>
          </p:cNvPr>
          <p:cNvSpPr>
            <a:spLocks noGrp="1"/>
          </p:cNvSpPr>
          <p:nvPr>
            <p:ph type="dt" sz="half" idx="10"/>
          </p:nvPr>
        </p:nvSpPr>
        <p:spPr/>
        <p:txBody>
          <a:bodyPr/>
          <a:lstStyle/>
          <a:p>
            <a:fld id="{3EAF2B33-7BE7-4C83-9B3D-B5C5474E362F}" type="datetimeFigureOut">
              <a:rPr lang="en-ZA" smtClean="0"/>
              <a:t>2022/07/05</a:t>
            </a:fld>
            <a:endParaRPr lang="en-ZA"/>
          </a:p>
        </p:txBody>
      </p:sp>
      <p:sp>
        <p:nvSpPr>
          <p:cNvPr id="5" name="Footer Placeholder 4">
            <a:extLst>
              <a:ext uri="{FF2B5EF4-FFF2-40B4-BE49-F238E27FC236}">
                <a16:creationId xmlns:a16="http://schemas.microsoft.com/office/drawing/2014/main" id="{AF7B08AB-9081-D988-393A-BD74E76EA6E8}"/>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1741F1B0-CD0D-5BA9-C32E-DE2AA643B449}"/>
              </a:ext>
            </a:extLst>
          </p:cNvPr>
          <p:cNvSpPr>
            <a:spLocks noGrp="1"/>
          </p:cNvSpPr>
          <p:nvPr>
            <p:ph type="sldNum" sz="quarter" idx="12"/>
          </p:nvPr>
        </p:nvSpPr>
        <p:spPr/>
        <p:txBody>
          <a:bodyPr/>
          <a:lstStyle/>
          <a:p>
            <a:fld id="{57381502-3F1D-4E85-AC4D-A436E4EEB4B0}" type="slidenum">
              <a:rPr lang="en-ZA" smtClean="0"/>
              <a:t>‹#›</a:t>
            </a:fld>
            <a:endParaRPr lang="en-ZA"/>
          </a:p>
        </p:txBody>
      </p:sp>
    </p:spTree>
    <p:extLst>
      <p:ext uri="{BB962C8B-B14F-4D97-AF65-F5344CB8AC3E}">
        <p14:creationId xmlns:p14="http://schemas.microsoft.com/office/powerpoint/2010/main" val="4340739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E39A80-4D74-CED3-1C36-4EDB7E45068C}"/>
              </a:ext>
            </a:extLst>
          </p:cNvPr>
          <p:cNvSpPr>
            <a:spLocks noGrp="1"/>
          </p:cNvSpPr>
          <p:nvPr>
            <p:ph type="title"/>
          </p:nvPr>
        </p:nvSpPr>
        <p:spPr/>
        <p:txBody>
          <a:bodyPr/>
          <a:lstStyle/>
          <a:p>
            <a:r>
              <a:rPr lang="en-US"/>
              <a:t>Click to edit Master title style</a:t>
            </a:r>
            <a:endParaRPr lang="en-ZA"/>
          </a:p>
        </p:txBody>
      </p:sp>
      <p:sp>
        <p:nvSpPr>
          <p:cNvPr id="3" name="Content Placeholder 2">
            <a:extLst>
              <a:ext uri="{FF2B5EF4-FFF2-40B4-BE49-F238E27FC236}">
                <a16:creationId xmlns:a16="http://schemas.microsoft.com/office/drawing/2014/main" id="{9C67576E-9973-1D53-58D6-464AF1C0554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06600E54-E27D-7070-8A2B-9B8954CBB685}"/>
              </a:ext>
            </a:extLst>
          </p:cNvPr>
          <p:cNvSpPr>
            <a:spLocks noGrp="1"/>
          </p:cNvSpPr>
          <p:nvPr>
            <p:ph type="dt" sz="half" idx="10"/>
          </p:nvPr>
        </p:nvSpPr>
        <p:spPr/>
        <p:txBody>
          <a:bodyPr/>
          <a:lstStyle/>
          <a:p>
            <a:fld id="{3EAF2B33-7BE7-4C83-9B3D-B5C5474E362F}" type="datetimeFigureOut">
              <a:rPr lang="en-ZA" smtClean="0"/>
              <a:t>2022/07/05</a:t>
            </a:fld>
            <a:endParaRPr lang="en-ZA"/>
          </a:p>
        </p:txBody>
      </p:sp>
      <p:sp>
        <p:nvSpPr>
          <p:cNvPr id="5" name="Footer Placeholder 4">
            <a:extLst>
              <a:ext uri="{FF2B5EF4-FFF2-40B4-BE49-F238E27FC236}">
                <a16:creationId xmlns:a16="http://schemas.microsoft.com/office/drawing/2014/main" id="{2CDC678D-B4D3-2F6B-6B47-3987A4480339}"/>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74E3B0EA-D253-5929-5ECF-83086FC76179}"/>
              </a:ext>
            </a:extLst>
          </p:cNvPr>
          <p:cNvSpPr>
            <a:spLocks noGrp="1"/>
          </p:cNvSpPr>
          <p:nvPr>
            <p:ph type="sldNum" sz="quarter" idx="12"/>
          </p:nvPr>
        </p:nvSpPr>
        <p:spPr/>
        <p:txBody>
          <a:bodyPr/>
          <a:lstStyle/>
          <a:p>
            <a:fld id="{57381502-3F1D-4E85-AC4D-A436E4EEB4B0}" type="slidenum">
              <a:rPr lang="en-ZA" smtClean="0"/>
              <a:t>‹#›</a:t>
            </a:fld>
            <a:endParaRPr lang="en-ZA"/>
          </a:p>
        </p:txBody>
      </p:sp>
    </p:spTree>
    <p:extLst>
      <p:ext uri="{BB962C8B-B14F-4D97-AF65-F5344CB8AC3E}">
        <p14:creationId xmlns:p14="http://schemas.microsoft.com/office/powerpoint/2010/main" val="23565501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178423-3E2B-DE7B-D38B-C4A9BD10ABB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ZA"/>
          </a:p>
        </p:txBody>
      </p:sp>
      <p:sp>
        <p:nvSpPr>
          <p:cNvPr id="3" name="Text Placeholder 2">
            <a:extLst>
              <a:ext uri="{FF2B5EF4-FFF2-40B4-BE49-F238E27FC236}">
                <a16:creationId xmlns:a16="http://schemas.microsoft.com/office/drawing/2014/main" id="{0FA6476D-B02E-4502-4547-C8D18A55405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453B10A-7C40-A3BA-0B6E-4DDE0E97CB65}"/>
              </a:ext>
            </a:extLst>
          </p:cNvPr>
          <p:cNvSpPr>
            <a:spLocks noGrp="1"/>
          </p:cNvSpPr>
          <p:nvPr>
            <p:ph type="dt" sz="half" idx="10"/>
          </p:nvPr>
        </p:nvSpPr>
        <p:spPr/>
        <p:txBody>
          <a:bodyPr/>
          <a:lstStyle/>
          <a:p>
            <a:fld id="{3EAF2B33-7BE7-4C83-9B3D-B5C5474E362F}" type="datetimeFigureOut">
              <a:rPr lang="en-ZA" smtClean="0"/>
              <a:t>2022/07/05</a:t>
            </a:fld>
            <a:endParaRPr lang="en-ZA"/>
          </a:p>
        </p:txBody>
      </p:sp>
      <p:sp>
        <p:nvSpPr>
          <p:cNvPr id="5" name="Footer Placeholder 4">
            <a:extLst>
              <a:ext uri="{FF2B5EF4-FFF2-40B4-BE49-F238E27FC236}">
                <a16:creationId xmlns:a16="http://schemas.microsoft.com/office/drawing/2014/main" id="{0AF11EA6-F75D-F415-9F0A-5A6F54C44415}"/>
              </a:ext>
            </a:extLst>
          </p:cNvPr>
          <p:cNvSpPr>
            <a:spLocks noGrp="1"/>
          </p:cNvSpPr>
          <p:nvPr>
            <p:ph type="ftr" sz="quarter" idx="11"/>
          </p:nvPr>
        </p:nvSpPr>
        <p:spPr/>
        <p:txBody>
          <a:bodyPr/>
          <a:lstStyle/>
          <a:p>
            <a:endParaRPr lang="en-ZA"/>
          </a:p>
        </p:txBody>
      </p:sp>
      <p:sp>
        <p:nvSpPr>
          <p:cNvPr id="6" name="Slide Number Placeholder 5">
            <a:extLst>
              <a:ext uri="{FF2B5EF4-FFF2-40B4-BE49-F238E27FC236}">
                <a16:creationId xmlns:a16="http://schemas.microsoft.com/office/drawing/2014/main" id="{24B410F3-B54F-3A9B-2636-DF036066899E}"/>
              </a:ext>
            </a:extLst>
          </p:cNvPr>
          <p:cNvSpPr>
            <a:spLocks noGrp="1"/>
          </p:cNvSpPr>
          <p:nvPr>
            <p:ph type="sldNum" sz="quarter" idx="12"/>
          </p:nvPr>
        </p:nvSpPr>
        <p:spPr/>
        <p:txBody>
          <a:bodyPr/>
          <a:lstStyle/>
          <a:p>
            <a:fld id="{57381502-3F1D-4E85-AC4D-A436E4EEB4B0}" type="slidenum">
              <a:rPr lang="en-ZA" smtClean="0"/>
              <a:t>‹#›</a:t>
            </a:fld>
            <a:endParaRPr lang="en-ZA"/>
          </a:p>
        </p:txBody>
      </p:sp>
    </p:spTree>
    <p:extLst>
      <p:ext uri="{BB962C8B-B14F-4D97-AF65-F5344CB8AC3E}">
        <p14:creationId xmlns:p14="http://schemas.microsoft.com/office/powerpoint/2010/main" val="42774857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D17F09-331B-260D-D35C-4307122DDB87}"/>
              </a:ext>
            </a:extLst>
          </p:cNvPr>
          <p:cNvSpPr>
            <a:spLocks noGrp="1"/>
          </p:cNvSpPr>
          <p:nvPr>
            <p:ph type="title"/>
          </p:nvPr>
        </p:nvSpPr>
        <p:spPr/>
        <p:txBody>
          <a:bodyPr/>
          <a:lstStyle/>
          <a:p>
            <a:r>
              <a:rPr lang="en-US"/>
              <a:t>Click to edit Master title style</a:t>
            </a:r>
            <a:endParaRPr lang="en-ZA"/>
          </a:p>
        </p:txBody>
      </p:sp>
      <p:sp>
        <p:nvSpPr>
          <p:cNvPr id="3" name="Content Placeholder 2">
            <a:extLst>
              <a:ext uri="{FF2B5EF4-FFF2-40B4-BE49-F238E27FC236}">
                <a16:creationId xmlns:a16="http://schemas.microsoft.com/office/drawing/2014/main" id="{49257C10-493D-F610-F13A-2A8840A719E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Content Placeholder 3">
            <a:extLst>
              <a:ext uri="{FF2B5EF4-FFF2-40B4-BE49-F238E27FC236}">
                <a16:creationId xmlns:a16="http://schemas.microsoft.com/office/drawing/2014/main" id="{E0C93E44-2BBD-74F9-CDA7-CEE3D628F07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Date Placeholder 4">
            <a:extLst>
              <a:ext uri="{FF2B5EF4-FFF2-40B4-BE49-F238E27FC236}">
                <a16:creationId xmlns:a16="http://schemas.microsoft.com/office/drawing/2014/main" id="{A05EF0C1-B3F6-EAED-3286-2AA439416627}"/>
              </a:ext>
            </a:extLst>
          </p:cNvPr>
          <p:cNvSpPr>
            <a:spLocks noGrp="1"/>
          </p:cNvSpPr>
          <p:nvPr>
            <p:ph type="dt" sz="half" idx="10"/>
          </p:nvPr>
        </p:nvSpPr>
        <p:spPr/>
        <p:txBody>
          <a:bodyPr/>
          <a:lstStyle/>
          <a:p>
            <a:fld id="{3EAF2B33-7BE7-4C83-9B3D-B5C5474E362F}" type="datetimeFigureOut">
              <a:rPr lang="en-ZA" smtClean="0"/>
              <a:t>2022/07/05</a:t>
            </a:fld>
            <a:endParaRPr lang="en-ZA"/>
          </a:p>
        </p:txBody>
      </p:sp>
      <p:sp>
        <p:nvSpPr>
          <p:cNvPr id="6" name="Footer Placeholder 5">
            <a:extLst>
              <a:ext uri="{FF2B5EF4-FFF2-40B4-BE49-F238E27FC236}">
                <a16:creationId xmlns:a16="http://schemas.microsoft.com/office/drawing/2014/main" id="{3525D337-01C5-1E36-0238-6D555E0A0A3E}"/>
              </a:ext>
            </a:extLst>
          </p:cNvPr>
          <p:cNvSpPr>
            <a:spLocks noGrp="1"/>
          </p:cNvSpPr>
          <p:nvPr>
            <p:ph type="ftr" sz="quarter" idx="11"/>
          </p:nvPr>
        </p:nvSpPr>
        <p:spPr/>
        <p:txBody>
          <a:bodyPr/>
          <a:lstStyle/>
          <a:p>
            <a:endParaRPr lang="en-ZA"/>
          </a:p>
        </p:txBody>
      </p:sp>
      <p:sp>
        <p:nvSpPr>
          <p:cNvPr id="7" name="Slide Number Placeholder 6">
            <a:extLst>
              <a:ext uri="{FF2B5EF4-FFF2-40B4-BE49-F238E27FC236}">
                <a16:creationId xmlns:a16="http://schemas.microsoft.com/office/drawing/2014/main" id="{48AC2ECA-2292-97B2-8132-6274DB70ABC6}"/>
              </a:ext>
            </a:extLst>
          </p:cNvPr>
          <p:cNvSpPr>
            <a:spLocks noGrp="1"/>
          </p:cNvSpPr>
          <p:nvPr>
            <p:ph type="sldNum" sz="quarter" idx="12"/>
          </p:nvPr>
        </p:nvSpPr>
        <p:spPr/>
        <p:txBody>
          <a:bodyPr/>
          <a:lstStyle/>
          <a:p>
            <a:fld id="{57381502-3F1D-4E85-AC4D-A436E4EEB4B0}" type="slidenum">
              <a:rPr lang="en-ZA" smtClean="0"/>
              <a:t>‹#›</a:t>
            </a:fld>
            <a:endParaRPr lang="en-ZA"/>
          </a:p>
        </p:txBody>
      </p:sp>
    </p:spTree>
    <p:extLst>
      <p:ext uri="{BB962C8B-B14F-4D97-AF65-F5344CB8AC3E}">
        <p14:creationId xmlns:p14="http://schemas.microsoft.com/office/powerpoint/2010/main" val="31879034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4B7EBE-9AD2-9232-A8A8-248C1CD244A3}"/>
              </a:ext>
            </a:extLst>
          </p:cNvPr>
          <p:cNvSpPr>
            <a:spLocks noGrp="1"/>
          </p:cNvSpPr>
          <p:nvPr>
            <p:ph type="title"/>
          </p:nvPr>
        </p:nvSpPr>
        <p:spPr>
          <a:xfrm>
            <a:off x="839788" y="365125"/>
            <a:ext cx="10515600" cy="1325563"/>
          </a:xfrm>
        </p:spPr>
        <p:txBody>
          <a:bodyPr/>
          <a:lstStyle/>
          <a:p>
            <a:r>
              <a:rPr lang="en-US"/>
              <a:t>Click to edit Master title style</a:t>
            </a:r>
            <a:endParaRPr lang="en-ZA"/>
          </a:p>
        </p:txBody>
      </p:sp>
      <p:sp>
        <p:nvSpPr>
          <p:cNvPr id="3" name="Text Placeholder 2">
            <a:extLst>
              <a:ext uri="{FF2B5EF4-FFF2-40B4-BE49-F238E27FC236}">
                <a16:creationId xmlns:a16="http://schemas.microsoft.com/office/drawing/2014/main" id="{66012A25-A51E-1040-F108-5EF123A932B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DFD70B9-49A6-969F-4F18-0E21BDB5AEC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Text Placeholder 4">
            <a:extLst>
              <a:ext uri="{FF2B5EF4-FFF2-40B4-BE49-F238E27FC236}">
                <a16:creationId xmlns:a16="http://schemas.microsoft.com/office/drawing/2014/main" id="{46CA83E3-5626-E855-6510-527A57D44C6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E611D62-476C-08EF-BA1D-8F598B4D283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7" name="Date Placeholder 6">
            <a:extLst>
              <a:ext uri="{FF2B5EF4-FFF2-40B4-BE49-F238E27FC236}">
                <a16:creationId xmlns:a16="http://schemas.microsoft.com/office/drawing/2014/main" id="{4D2CA077-BA2E-9A4E-8B83-8D7E4F19FA97}"/>
              </a:ext>
            </a:extLst>
          </p:cNvPr>
          <p:cNvSpPr>
            <a:spLocks noGrp="1"/>
          </p:cNvSpPr>
          <p:nvPr>
            <p:ph type="dt" sz="half" idx="10"/>
          </p:nvPr>
        </p:nvSpPr>
        <p:spPr/>
        <p:txBody>
          <a:bodyPr/>
          <a:lstStyle/>
          <a:p>
            <a:fld id="{3EAF2B33-7BE7-4C83-9B3D-B5C5474E362F}" type="datetimeFigureOut">
              <a:rPr lang="en-ZA" smtClean="0"/>
              <a:t>2022/07/05</a:t>
            </a:fld>
            <a:endParaRPr lang="en-ZA"/>
          </a:p>
        </p:txBody>
      </p:sp>
      <p:sp>
        <p:nvSpPr>
          <p:cNvPr id="8" name="Footer Placeholder 7">
            <a:extLst>
              <a:ext uri="{FF2B5EF4-FFF2-40B4-BE49-F238E27FC236}">
                <a16:creationId xmlns:a16="http://schemas.microsoft.com/office/drawing/2014/main" id="{B990FC2A-7A73-D988-074B-EB53FB48ABB4}"/>
              </a:ext>
            </a:extLst>
          </p:cNvPr>
          <p:cNvSpPr>
            <a:spLocks noGrp="1"/>
          </p:cNvSpPr>
          <p:nvPr>
            <p:ph type="ftr" sz="quarter" idx="11"/>
          </p:nvPr>
        </p:nvSpPr>
        <p:spPr/>
        <p:txBody>
          <a:bodyPr/>
          <a:lstStyle/>
          <a:p>
            <a:endParaRPr lang="en-ZA"/>
          </a:p>
        </p:txBody>
      </p:sp>
      <p:sp>
        <p:nvSpPr>
          <p:cNvPr id="9" name="Slide Number Placeholder 8">
            <a:extLst>
              <a:ext uri="{FF2B5EF4-FFF2-40B4-BE49-F238E27FC236}">
                <a16:creationId xmlns:a16="http://schemas.microsoft.com/office/drawing/2014/main" id="{790EC2C0-9010-5570-7023-9F2A8264D350}"/>
              </a:ext>
            </a:extLst>
          </p:cNvPr>
          <p:cNvSpPr>
            <a:spLocks noGrp="1"/>
          </p:cNvSpPr>
          <p:nvPr>
            <p:ph type="sldNum" sz="quarter" idx="12"/>
          </p:nvPr>
        </p:nvSpPr>
        <p:spPr/>
        <p:txBody>
          <a:bodyPr/>
          <a:lstStyle/>
          <a:p>
            <a:fld id="{57381502-3F1D-4E85-AC4D-A436E4EEB4B0}" type="slidenum">
              <a:rPr lang="en-ZA" smtClean="0"/>
              <a:t>‹#›</a:t>
            </a:fld>
            <a:endParaRPr lang="en-ZA"/>
          </a:p>
        </p:txBody>
      </p:sp>
    </p:spTree>
    <p:extLst>
      <p:ext uri="{BB962C8B-B14F-4D97-AF65-F5344CB8AC3E}">
        <p14:creationId xmlns:p14="http://schemas.microsoft.com/office/powerpoint/2010/main" val="41513330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EBE2F4-B6F5-FCFB-FDD0-5A319DB0BCBB}"/>
              </a:ext>
            </a:extLst>
          </p:cNvPr>
          <p:cNvSpPr>
            <a:spLocks noGrp="1"/>
          </p:cNvSpPr>
          <p:nvPr>
            <p:ph type="title"/>
          </p:nvPr>
        </p:nvSpPr>
        <p:spPr/>
        <p:txBody>
          <a:bodyPr/>
          <a:lstStyle/>
          <a:p>
            <a:r>
              <a:rPr lang="en-US"/>
              <a:t>Click to edit Master title style</a:t>
            </a:r>
            <a:endParaRPr lang="en-ZA"/>
          </a:p>
        </p:txBody>
      </p:sp>
      <p:sp>
        <p:nvSpPr>
          <p:cNvPr id="3" name="Date Placeholder 2">
            <a:extLst>
              <a:ext uri="{FF2B5EF4-FFF2-40B4-BE49-F238E27FC236}">
                <a16:creationId xmlns:a16="http://schemas.microsoft.com/office/drawing/2014/main" id="{9A7E26EE-7071-BD7B-1061-06F872D4EA06}"/>
              </a:ext>
            </a:extLst>
          </p:cNvPr>
          <p:cNvSpPr>
            <a:spLocks noGrp="1"/>
          </p:cNvSpPr>
          <p:nvPr>
            <p:ph type="dt" sz="half" idx="10"/>
          </p:nvPr>
        </p:nvSpPr>
        <p:spPr/>
        <p:txBody>
          <a:bodyPr/>
          <a:lstStyle/>
          <a:p>
            <a:fld id="{3EAF2B33-7BE7-4C83-9B3D-B5C5474E362F}" type="datetimeFigureOut">
              <a:rPr lang="en-ZA" smtClean="0"/>
              <a:t>2022/07/05</a:t>
            </a:fld>
            <a:endParaRPr lang="en-ZA"/>
          </a:p>
        </p:txBody>
      </p:sp>
      <p:sp>
        <p:nvSpPr>
          <p:cNvPr id="4" name="Footer Placeholder 3">
            <a:extLst>
              <a:ext uri="{FF2B5EF4-FFF2-40B4-BE49-F238E27FC236}">
                <a16:creationId xmlns:a16="http://schemas.microsoft.com/office/drawing/2014/main" id="{7352F20D-3045-4B6A-C3B3-DCE67BE0419B}"/>
              </a:ext>
            </a:extLst>
          </p:cNvPr>
          <p:cNvSpPr>
            <a:spLocks noGrp="1"/>
          </p:cNvSpPr>
          <p:nvPr>
            <p:ph type="ftr" sz="quarter" idx="11"/>
          </p:nvPr>
        </p:nvSpPr>
        <p:spPr/>
        <p:txBody>
          <a:bodyPr/>
          <a:lstStyle/>
          <a:p>
            <a:endParaRPr lang="en-ZA"/>
          </a:p>
        </p:txBody>
      </p:sp>
      <p:sp>
        <p:nvSpPr>
          <p:cNvPr id="5" name="Slide Number Placeholder 4">
            <a:extLst>
              <a:ext uri="{FF2B5EF4-FFF2-40B4-BE49-F238E27FC236}">
                <a16:creationId xmlns:a16="http://schemas.microsoft.com/office/drawing/2014/main" id="{C4636D47-9D3E-2B48-3C1F-5661C395D63E}"/>
              </a:ext>
            </a:extLst>
          </p:cNvPr>
          <p:cNvSpPr>
            <a:spLocks noGrp="1"/>
          </p:cNvSpPr>
          <p:nvPr>
            <p:ph type="sldNum" sz="quarter" idx="12"/>
          </p:nvPr>
        </p:nvSpPr>
        <p:spPr/>
        <p:txBody>
          <a:bodyPr/>
          <a:lstStyle/>
          <a:p>
            <a:fld id="{57381502-3F1D-4E85-AC4D-A436E4EEB4B0}" type="slidenum">
              <a:rPr lang="en-ZA" smtClean="0"/>
              <a:t>‹#›</a:t>
            </a:fld>
            <a:endParaRPr lang="en-ZA"/>
          </a:p>
        </p:txBody>
      </p:sp>
    </p:spTree>
    <p:extLst>
      <p:ext uri="{BB962C8B-B14F-4D97-AF65-F5344CB8AC3E}">
        <p14:creationId xmlns:p14="http://schemas.microsoft.com/office/powerpoint/2010/main" val="9204403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9B9AB20-023E-814E-76AC-6C71F6AE282D}"/>
              </a:ext>
            </a:extLst>
          </p:cNvPr>
          <p:cNvSpPr>
            <a:spLocks noGrp="1"/>
          </p:cNvSpPr>
          <p:nvPr>
            <p:ph type="dt" sz="half" idx="10"/>
          </p:nvPr>
        </p:nvSpPr>
        <p:spPr/>
        <p:txBody>
          <a:bodyPr/>
          <a:lstStyle/>
          <a:p>
            <a:fld id="{3EAF2B33-7BE7-4C83-9B3D-B5C5474E362F}" type="datetimeFigureOut">
              <a:rPr lang="en-ZA" smtClean="0"/>
              <a:t>2022/07/05</a:t>
            </a:fld>
            <a:endParaRPr lang="en-ZA"/>
          </a:p>
        </p:txBody>
      </p:sp>
      <p:sp>
        <p:nvSpPr>
          <p:cNvPr id="3" name="Footer Placeholder 2">
            <a:extLst>
              <a:ext uri="{FF2B5EF4-FFF2-40B4-BE49-F238E27FC236}">
                <a16:creationId xmlns:a16="http://schemas.microsoft.com/office/drawing/2014/main" id="{0D771385-95ED-43EF-6894-900C5B68EE56}"/>
              </a:ext>
            </a:extLst>
          </p:cNvPr>
          <p:cNvSpPr>
            <a:spLocks noGrp="1"/>
          </p:cNvSpPr>
          <p:nvPr>
            <p:ph type="ftr" sz="quarter" idx="11"/>
          </p:nvPr>
        </p:nvSpPr>
        <p:spPr/>
        <p:txBody>
          <a:bodyPr/>
          <a:lstStyle/>
          <a:p>
            <a:endParaRPr lang="en-ZA"/>
          </a:p>
        </p:txBody>
      </p:sp>
      <p:sp>
        <p:nvSpPr>
          <p:cNvPr id="4" name="Slide Number Placeholder 3">
            <a:extLst>
              <a:ext uri="{FF2B5EF4-FFF2-40B4-BE49-F238E27FC236}">
                <a16:creationId xmlns:a16="http://schemas.microsoft.com/office/drawing/2014/main" id="{E080B178-65C0-15AF-C7B1-0DF783F22205}"/>
              </a:ext>
            </a:extLst>
          </p:cNvPr>
          <p:cNvSpPr>
            <a:spLocks noGrp="1"/>
          </p:cNvSpPr>
          <p:nvPr>
            <p:ph type="sldNum" sz="quarter" idx="12"/>
          </p:nvPr>
        </p:nvSpPr>
        <p:spPr/>
        <p:txBody>
          <a:bodyPr/>
          <a:lstStyle/>
          <a:p>
            <a:fld id="{57381502-3F1D-4E85-AC4D-A436E4EEB4B0}" type="slidenum">
              <a:rPr lang="en-ZA" smtClean="0"/>
              <a:t>‹#›</a:t>
            </a:fld>
            <a:endParaRPr lang="en-ZA"/>
          </a:p>
        </p:txBody>
      </p:sp>
    </p:spTree>
    <p:extLst>
      <p:ext uri="{BB962C8B-B14F-4D97-AF65-F5344CB8AC3E}">
        <p14:creationId xmlns:p14="http://schemas.microsoft.com/office/powerpoint/2010/main" val="771874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DF6994-34E9-C6E6-83FF-DBAAD62BC9E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ZA"/>
          </a:p>
        </p:txBody>
      </p:sp>
      <p:sp>
        <p:nvSpPr>
          <p:cNvPr id="3" name="Content Placeholder 2">
            <a:extLst>
              <a:ext uri="{FF2B5EF4-FFF2-40B4-BE49-F238E27FC236}">
                <a16:creationId xmlns:a16="http://schemas.microsoft.com/office/drawing/2014/main" id="{3719B636-8418-CAE5-B26E-72E210E372A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Text Placeholder 3">
            <a:extLst>
              <a:ext uri="{FF2B5EF4-FFF2-40B4-BE49-F238E27FC236}">
                <a16:creationId xmlns:a16="http://schemas.microsoft.com/office/drawing/2014/main" id="{10E6510C-46D8-AEEC-579F-E114B0DAECB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6B284D4-AB8B-0BAA-2ECD-1791474FEF65}"/>
              </a:ext>
            </a:extLst>
          </p:cNvPr>
          <p:cNvSpPr>
            <a:spLocks noGrp="1"/>
          </p:cNvSpPr>
          <p:nvPr>
            <p:ph type="dt" sz="half" idx="10"/>
          </p:nvPr>
        </p:nvSpPr>
        <p:spPr/>
        <p:txBody>
          <a:bodyPr/>
          <a:lstStyle/>
          <a:p>
            <a:fld id="{3EAF2B33-7BE7-4C83-9B3D-B5C5474E362F}" type="datetimeFigureOut">
              <a:rPr lang="en-ZA" smtClean="0"/>
              <a:t>2022/07/05</a:t>
            </a:fld>
            <a:endParaRPr lang="en-ZA"/>
          </a:p>
        </p:txBody>
      </p:sp>
      <p:sp>
        <p:nvSpPr>
          <p:cNvPr id="6" name="Footer Placeholder 5">
            <a:extLst>
              <a:ext uri="{FF2B5EF4-FFF2-40B4-BE49-F238E27FC236}">
                <a16:creationId xmlns:a16="http://schemas.microsoft.com/office/drawing/2014/main" id="{D2BE1EE3-13AC-B1E8-6B19-9E7AA0E72BC2}"/>
              </a:ext>
            </a:extLst>
          </p:cNvPr>
          <p:cNvSpPr>
            <a:spLocks noGrp="1"/>
          </p:cNvSpPr>
          <p:nvPr>
            <p:ph type="ftr" sz="quarter" idx="11"/>
          </p:nvPr>
        </p:nvSpPr>
        <p:spPr/>
        <p:txBody>
          <a:bodyPr/>
          <a:lstStyle/>
          <a:p>
            <a:endParaRPr lang="en-ZA"/>
          </a:p>
        </p:txBody>
      </p:sp>
      <p:sp>
        <p:nvSpPr>
          <p:cNvPr id="7" name="Slide Number Placeholder 6">
            <a:extLst>
              <a:ext uri="{FF2B5EF4-FFF2-40B4-BE49-F238E27FC236}">
                <a16:creationId xmlns:a16="http://schemas.microsoft.com/office/drawing/2014/main" id="{C205290D-2797-D9B0-F236-275F261D6B74}"/>
              </a:ext>
            </a:extLst>
          </p:cNvPr>
          <p:cNvSpPr>
            <a:spLocks noGrp="1"/>
          </p:cNvSpPr>
          <p:nvPr>
            <p:ph type="sldNum" sz="quarter" idx="12"/>
          </p:nvPr>
        </p:nvSpPr>
        <p:spPr/>
        <p:txBody>
          <a:bodyPr/>
          <a:lstStyle/>
          <a:p>
            <a:fld id="{57381502-3F1D-4E85-AC4D-A436E4EEB4B0}" type="slidenum">
              <a:rPr lang="en-ZA" smtClean="0"/>
              <a:t>‹#›</a:t>
            </a:fld>
            <a:endParaRPr lang="en-ZA"/>
          </a:p>
        </p:txBody>
      </p:sp>
    </p:spTree>
    <p:extLst>
      <p:ext uri="{BB962C8B-B14F-4D97-AF65-F5344CB8AC3E}">
        <p14:creationId xmlns:p14="http://schemas.microsoft.com/office/powerpoint/2010/main" val="29999528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143A8D-C9C6-DB92-CE16-64F962AF113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ZA"/>
          </a:p>
        </p:txBody>
      </p:sp>
      <p:sp>
        <p:nvSpPr>
          <p:cNvPr id="3" name="Picture Placeholder 2">
            <a:extLst>
              <a:ext uri="{FF2B5EF4-FFF2-40B4-BE49-F238E27FC236}">
                <a16:creationId xmlns:a16="http://schemas.microsoft.com/office/drawing/2014/main" id="{E60F8729-D5A1-04EC-725D-AFE20D8FE43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a:p>
        </p:txBody>
      </p:sp>
      <p:sp>
        <p:nvSpPr>
          <p:cNvPr id="4" name="Text Placeholder 3">
            <a:extLst>
              <a:ext uri="{FF2B5EF4-FFF2-40B4-BE49-F238E27FC236}">
                <a16:creationId xmlns:a16="http://schemas.microsoft.com/office/drawing/2014/main" id="{B9F062DD-5D53-06CF-7451-10FEE94E71E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B886DC4-CC44-C2FA-96BB-7A1E38361A39}"/>
              </a:ext>
            </a:extLst>
          </p:cNvPr>
          <p:cNvSpPr>
            <a:spLocks noGrp="1"/>
          </p:cNvSpPr>
          <p:nvPr>
            <p:ph type="dt" sz="half" idx="10"/>
          </p:nvPr>
        </p:nvSpPr>
        <p:spPr/>
        <p:txBody>
          <a:bodyPr/>
          <a:lstStyle/>
          <a:p>
            <a:fld id="{3EAF2B33-7BE7-4C83-9B3D-B5C5474E362F}" type="datetimeFigureOut">
              <a:rPr lang="en-ZA" smtClean="0"/>
              <a:t>2022/07/05</a:t>
            </a:fld>
            <a:endParaRPr lang="en-ZA"/>
          </a:p>
        </p:txBody>
      </p:sp>
      <p:sp>
        <p:nvSpPr>
          <p:cNvPr id="6" name="Footer Placeholder 5">
            <a:extLst>
              <a:ext uri="{FF2B5EF4-FFF2-40B4-BE49-F238E27FC236}">
                <a16:creationId xmlns:a16="http://schemas.microsoft.com/office/drawing/2014/main" id="{4BADAAAC-8B66-1F0C-9C22-1EF46C48363D}"/>
              </a:ext>
            </a:extLst>
          </p:cNvPr>
          <p:cNvSpPr>
            <a:spLocks noGrp="1"/>
          </p:cNvSpPr>
          <p:nvPr>
            <p:ph type="ftr" sz="quarter" idx="11"/>
          </p:nvPr>
        </p:nvSpPr>
        <p:spPr/>
        <p:txBody>
          <a:bodyPr/>
          <a:lstStyle/>
          <a:p>
            <a:endParaRPr lang="en-ZA"/>
          </a:p>
        </p:txBody>
      </p:sp>
      <p:sp>
        <p:nvSpPr>
          <p:cNvPr id="7" name="Slide Number Placeholder 6">
            <a:extLst>
              <a:ext uri="{FF2B5EF4-FFF2-40B4-BE49-F238E27FC236}">
                <a16:creationId xmlns:a16="http://schemas.microsoft.com/office/drawing/2014/main" id="{69969BE5-8417-EDC1-B420-D954D3E920E8}"/>
              </a:ext>
            </a:extLst>
          </p:cNvPr>
          <p:cNvSpPr>
            <a:spLocks noGrp="1"/>
          </p:cNvSpPr>
          <p:nvPr>
            <p:ph type="sldNum" sz="quarter" idx="12"/>
          </p:nvPr>
        </p:nvSpPr>
        <p:spPr/>
        <p:txBody>
          <a:bodyPr/>
          <a:lstStyle/>
          <a:p>
            <a:fld id="{57381502-3F1D-4E85-AC4D-A436E4EEB4B0}" type="slidenum">
              <a:rPr lang="en-ZA" smtClean="0"/>
              <a:t>‹#›</a:t>
            </a:fld>
            <a:endParaRPr lang="en-ZA"/>
          </a:p>
        </p:txBody>
      </p:sp>
    </p:spTree>
    <p:extLst>
      <p:ext uri="{BB962C8B-B14F-4D97-AF65-F5344CB8AC3E}">
        <p14:creationId xmlns:p14="http://schemas.microsoft.com/office/powerpoint/2010/main" val="16916580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6FCE1D2-78C4-DC1B-69C1-4F4FBD2F93D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ZA"/>
          </a:p>
        </p:txBody>
      </p:sp>
      <p:sp>
        <p:nvSpPr>
          <p:cNvPr id="3" name="Text Placeholder 2">
            <a:extLst>
              <a:ext uri="{FF2B5EF4-FFF2-40B4-BE49-F238E27FC236}">
                <a16:creationId xmlns:a16="http://schemas.microsoft.com/office/drawing/2014/main" id="{F75AEDAC-0DAF-EEF3-47FD-AF80A4CE40D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BB19DE80-2943-A6E7-3D3F-6DB9C586598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AF2B33-7BE7-4C83-9B3D-B5C5474E362F}" type="datetimeFigureOut">
              <a:rPr lang="en-ZA" smtClean="0"/>
              <a:t>2022/07/05</a:t>
            </a:fld>
            <a:endParaRPr lang="en-ZA"/>
          </a:p>
        </p:txBody>
      </p:sp>
      <p:sp>
        <p:nvSpPr>
          <p:cNvPr id="5" name="Footer Placeholder 4">
            <a:extLst>
              <a:ext uri="{FF2B5EF4-FFF2-40B4-BE49-F238E27FC236}">
                <a16:creationId xmlns:a16="http://schemas.microsoft.com/office/drawing/2014/main" id="{2F2E7AE1-C0B2-34A0-DE5E-E59AD420AF1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ZA"/>
          </a:p>
        </p:txBody>
      </p:sp>
      <p:sp>
        <p:nvSpPr>
          <p:cNvPr id="6" name="Slide Number Placeholder 5">
            <a:extLst>
              <a:ext uri="{FF2B5EF4-FFF2-40B4-BE49-F238E27FC236}">
                <a16:creationId xmlns:a16="http://schemas.microsoft.com/office/drawing/2014/main" id="{C5D3EC42-9988-AB77-401F-F6B0FEC0232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7381502-3F1D-4E85-AC4D-A436E4EEB4B0}" type="slidenum">
              <a:rPr lang="en-ZA" smtClean="0"/>
              <a:t>‹#›</a:t>
            </a:fld>
            <a:endParaRPr lang="en-ZA"/>
          </a:p>
        </p:txBody>
      </p:sp>
    </p:spTree>
    <p:extLst>
      <p:ext uri="{BB962C8B-B14F-4D97-AF65-F5344CB8AC3E}">
        <p14:creationId xmlns:p14="http://schemas.microsoft.com/office/powerpoint/2010/main" val="29648878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19">
            <a:extLst>
              <a:ext uri="{FF2B5EF4-FFF2-40B4-BE49-F238E27FC236}">
                <a16:creationId xmlns:a16="http://schemas.microsoft.com/office/drawing/2014/main" id="{19D32F93-50AC-4C46-A5DB-291C60DDB7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Logo_colour">
            <a:extLst>
              <a:ext uri="{FF2B5EF4-FFF2-40B4-BE49-F238E27FC236}">
                <a16:creationId xmlns:a16="http://schemas.microsoft.com/office/drawing/2014/main" id="{510C52E7-0AF0-45A0-8CC8-F257B8A5A29D}"/>
              </a:ext>
            </a:extLst>
          </p:cNvPr>
          <p:cNvPicPr/>
          <p:nvPr/>
        </p:nvPicPr>
        <p:blipFill rotWithShape="1">
          <a:blip r:embed="rId2" cstate="print">
            <a:extLst>
              <a:ext uri="{28A0092B-C50C-407E-A947-70E740481C1C}">
                <a14:useLocalDpi xmlns:a14="http://schemas.microsoft.com/office/drawing/2010/main" val="0"/>
              </a:ext>
            </a:extLst>
          </a:blip>
          <a:srcRect t="10496" b="1706"/>
          <a:stretch/>
        </p:blipFill>
        <p:spPr bwMode="auto">
          <a:xfrm>
            <a:off x="1289303" y="1119116"/>
            <a:ext cx="6423645" cy="2213635"/>
          </a:xfrm>
          <a:prstGeom prst="rect">
            <a:avLst/>
          </a:prstGeom>
          <a:noFill/>
        </p:spPr>
      </p:pic>
      <p:sp>
        <p:nvSpPr>
          <p:cNvPr id="26" name="Right Triangle 21">
            <a:extLst>
              <a:ext uri="{FF2B5EF4-FFF2-40B4-BE49-F238E27FC236}">
                <a16:creationId xmlns:a16="http://schemas.microsoft.com/office/drawing/2014/main" id="{827DC2C4-B485-428A-BF4A-472D2967F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Rectangle 23">
            <a:extLst>
              <a:ext uri="{FF2B5EF4-FFF2-40B4-BE49-F238E27FC236}">
                <a16:creationId xmlns:a16="http://schemas.microsoft.com/office/drawing/2014/main" id="{EE04B5EB-F158-4507-90DD-BD23620C7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95A6AE4-C5CD-02B6-6E58-D8A651D6AA5F}"/>
              </a:ext>
            </a:extLst>
          </p:cNvPr>
          <p:cNvSpPr>
            <a:spLocks noGrp="1"/>
          </p:cNvSpPr>
          <p:nvPr>
            <p:ph type="ctrTitle"/>
          </p:nvPr>
        </p:nvSpPr>
        <p:spPr>
          <a:xfrm>
            <a:off x="1289304" y="3429000"/>
            <a:ext cx="8921672" cy="1713305"/>
          </a:xfrm>
        </p:spPr>
        <p:txBody>
          <a:bodyPr anchor="b">
            <a:normAutofit/>
          </a:bodyPr>
          <a:lstStyle/>
          <a:p>
            <a:pPr algn="l"/>
            <a:r>
              <a:rPr lang="en-ZA" sz="6200"/>
              <a:t>Mkhambathini Municipality</a:t>
            </a:r>
          </a:p>
        </p:txBody>
      </p:sp>
      <p:sp>
        <p:nvSpPr>
          <p:cNvPr id="3" name="Subtitle 2">
            <a:extLst>
              <a:ext uri="{FF2B5EF4-FFF2-40B4-BE49-F238E27FC236}">
                <a16:creationId xmlns:a16="http://schemas.microsoft.com/office/drawing/2014/main" id="{0D8693B8-70AB-D9CB-069B-2908AA179A85}"/>
              </a:ext>
            </a:extLst>
          </p:cNvPr>
          <p:cNvSpPr>
            <a:spLocks noGrp="1"/>
          </p:cNvSpPr>
          <p:nvPr>
            <p:ph type="subTitle" idx="1"/>
          </p:nvPr>
        </p:nvSpPr>
        <p:spPr>
          <a:xfrm>
            <a:off x="1289303" y="5142305"/>
            <a:ext cx="7321298" cy="753165"/>
          </a:xfrm>
        </p:spPr>
        <p:txBody>
          <a:bodyPr anchor="t">
            <a:normAutofit/>
          </a:bodyPr>
          <a:lstStyle/>
          <a:p>
            <a:pPr algn="l"/>
            <a:r>
              <a:rPr lang="en-ZA"/>
              <a:t>Final Draft Waste Management By-Laws</a:t>
            </a:r>
          </a:p>
        </p:txBody>
      </p:sp>
    </p:spTree>
    <p:extLst>
      <p:ext uri="{BB962C8B-B14F-4D97-AF65-F5344CB8AC3E}">
        <p14:creationId xmlns:p14="http://schemas.microsoft.com/office/powerpoint/2010/main" val="24365088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7">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0C8C111-23A5-FE73-963A-9C007B89A38E}"/>
              </a:ext>
            </a:extLst>
          </p:cNvPr>
          <p:cNvSpPr>
            <a:spLocks noGrp="1"/>
          </p:cNvSpPr>
          <p:nvPr>
            <p:ph type="title"/>
          </p:nvPr>
        </p:nvSpPr>
        <p:spPr>
          <a:xfrm>
            <a:off x="808638" y="386930"/>
            <a:ext cx="9236700" cy="1188950"/>
          </a:xfrm>
        </p:spPr>
        <p:txBody>
          <a:bodyPr anchor="b">
            <a:normAutofit/>
          </a:bodyPr>
          <a:lstStyle/>
          <a:p>
            <a:r>
              <a:rPr lang="en-ZA" sz="3800" b="1" dirty="0"/>
              <a:t>PURPOSE OF THE WASTE MANAGEMENT </a:t>
            </a:r>
            <a:br>
              <a:rPr lang="en-ZA" sz="3800" b="1" dirty="0"/>
            </a:br>
            <a:r>
              <a:rPr lang="en-ZA" sz="3800" b="1" dirty="0"/>
              <a:t>BY-LAWS</a:t>
            </a:r>
          </a:p>
        </p:txBody>
      </p:sp>
      <p:grpSp>
        <p:nvGrpSpPr>
          <p:cNvPr id="16" name="Group 9">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11" name="Rectangle 10">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1">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 name="Rectangle 13">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14C47405-C61E-1E87-FCC1-74CDDC6AD06B}"/>
              </a:ext>
            </a:extLst>
          </p:cNvPr>
          <p:cNvSpPr>
            <a:spLocks noGrp="1"/>
          </p:cNvSpPr>
          <p:nvPr>
            <p:ph idx="1"/>
          </p:nvPr>
        </p:nvSpPr>
        <p:spPr>
          <a:xfrm>
            <a:off x="793660" y="2599509"/>
            <a:ext cx="10143668" cy="3435531"/>
          </a:xfrm>
        </p:spPr>
        <p:txBody>
          <a:bodyPr anchor="ctr">
            <a:normAutofit/>
          </a:bodyPr>
          <a:lstStyle/>
          <a:p>
            <a:r>
              <a:rPr lang="en-GB" sz="2400"/>
              <a:t>To regulate and provide for waste management services including collection and disposal of solid and all other forms of waste; to ensure that all practices concerning waste management are aligned to the Constitution of the Republic of South Africa, 1996, the National Environmental Management: Waste Act, 2008 and the Local Government: Municipal Systems Act, 2000 and in general to provide for mechanisms; forms; practices and procedures and matters incidental thereto to ensure a sustainable safe and healthy environment within the Mkhambathini Municipality jurisdictional area. </a:t>
            </a:r>
            <a:endParaRPr lang="en-ZA" sz="2400"/>
          </a:p>
        </p:txBody>
      </p:sp>
    </p:spTree>
    <p:extLst>
      <p:ext uri="{BB962C8B-B14F-4D97-AF65-F5344CB8AC3E}">
        <p14:creationId xmlns:p14="http://schemas.microsoft.com/office/powerpoint/2010/main" val="9510218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95724071-AC7B-4A67-934B-CD7F907458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73"/>
            <a:ext cx="12192000" cy="1855871"/>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75FF1CE6-2E4A-F402-093F-013030A9A2D7}"/>
              </a:ext>
            </a:extLst>
          </p:cNvPr>
          <p:cNvSpPr txBox="1"/>
          <p:nvPr/>
        </p:nvSpPr>
        <p:spPr>
          <a:xfrm>
            <a:off x="838200" y="2498725"/>
            <a:ext cx="10515600" cy="1209675"/>
          </a:xfrm>
          <a:prstGeom prst="rect">
            <a:avLst/>
          </a:prstGeom>
          <a:noFill/>
        </p:spPr>
        <p:txBody>
          <a:bodyPr wrap="square" rtlCol="0" anchor="t">
            <a:normAutofit/>
          </a:bodyPr>
          <a:lstStyle/>
          <a:p>
            <a:pPr marL="285750" indent="-285750">
              <a:lnSpc>
                <a:spcPct val="90000"/>
              </a:lnSpc>
              <a:spcAft>
                <a:spcPts val="600"/>
              </a:spcAft>
              <a:buFont typeface="Arial" panose="020B0604020202020204" pitchFamily="34" charset="0"/>
              <a:buChar char="•"/>
            </a:pPr>
            <a:r>
              <a:rPr lang="en-ZA" dirty="0"/>
              <a:t>Definitions</a:t>
            </a:r>
          </a:p>
          <a:p>
            <a:pPr marL="285750" indent="-285750">
              <a:lnSpc>
                <a:spcPct val="90000"/>
              </a:lnSpc>
              <a:spcAft>
                <a:spcPts val="600"/>
              </a:spcAft>
              <a:buFont typeface="Arial" panose="020B0604020202020204" pitchFamily="34" charset="0"/>
              <a:buChar char="•"/>
            </a:pPr>
            <a:r>
              <a:rPr lang="en-ZA" dirty="0"/>
              <a:t>Principles of the by-laws</a:t>
            </a:r>
          </a:p>
          <a:p>
            <a:pPr marL="285750" indent="-285750">
              <a:lnSpc>
                <a:spcPct val="90000"/>
              </a:lnSpc>
              <a:spcAft>
                <a:spcPts val="600"/>
              </a:spcAft>
              <a:buFont typeface="Arial" panose="020B0604020202020204" pitchFamily="34" charset="0"/>
              <a:buChar char="•"/>
            </a:pPr>
            <a:r>
              <a:rPr lang="en-ZA" dirty="0"/>
              <a:t>Objectives of the by-laws</a:t>
            </a:r>
            <a:r>
              <a:rPr lang="en-ZA" sz="2000" dirty="0"/>
              <a:t> </a:t>
            </a:r>
          </a:p>
        </p:txBody>
      </p:sp>
      <p:sp>
        <p:nvSpPr>
          <p:cNvPr id="6" name="TextBox 5">
            <a:extLst>
              <a:ext uri="{FF2B5EF4-FFF2-40B4-BE49-F238E27FC236}">
                <a16:creationId xmlns:a16="http://schemas.microsoft.com/office/drawing/2014/main" id="{CCD4102B-C901-489A-8892-80E82C87C58B}"/>
              </a:ext>
            </a:extLst>
          </p:cNvPr>
          <p:cNvSpPr txBox="1"/>
          <p:nvPr/>
        </p:nvSpPr>
        <p:spPr>
          <a:xfrm>
            <a:off x="838200" y="3752850"/>
            <a:ext cx="10515600" cy="633413"/>
          </a:xfrm>
          <a:prstGeom prst="rect">
            <a:avLst/>
          </a:prstGeom>
          <a:noFill/>
        </p:spPr>
        <p:txBody>
          <a:bodyPr wrap="square" rtlCol="0" anchor="t">
            <a:normAutofit/>
          </a:bodyPr>
          <a:lstStyle/>
          <a:p>
            <a:pPr algn="ctr">
              <a:lnSpc>
                <a:spcPct val="140000"/>
              </a:lnSpc>
              <a:spcAft>
                <a:spcPts val="800"/>
              </a:spcAft>
            </a:pPr>
            <a:r>
              <a:rPr lang="en-GB" b="1" dirty="0">
                <a:effectLst/>
                <a:latin typeface="Arial" panose="020B0604020202020204" pitchFamily="34" charset="0"/>
                <a:ea typeface="Calibri" panose="020F0502020204030204" pitchFamily="34" charset="0"/>
                <a:cs typeface="Times New Roman" panose="02020603050405020304" pitchFamily="18" charset="0"/>
              </a:rPr>
              <a:t>CHAPTER 2: WASTE MANAGEMENT PLANS</a:t>
            </a:r>
            <a:endParaRPr lang="en-ZA"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69857503-BA67-8BFE-A573-49DB426947A2}"/>
              </a:ext>
            </a:extLst>
          </p:cNvPr>
          <p:cNvSpPr txBox="1"/>
          <p:nvPr/>
        </p:nvSpPr>
        <p:spPr>
          <a:xfrm>
            <a:off x="838200" y="4432300"/>
            <a:ext cx="10515600" cy="1743075"/>
          </a:xfrm>
          <a:prstGeom prst="rect">
            <a:avLst/>
          </a:prstGeom>
          <a:noFill/>
        </p:spPr>
        <p:txBody>
          <a:bodyPr wrap="square" rtlCol="0" anchor="t">
            <a:normAutofit/>
          </a:bodyPr>
          <a:lstStyle/>
          <a:p>
            <a:pPr marL="285750" indent="-285750">
              <a:spcAft>
                <a:spcPts val="600"/>
              </a:spcAft>
              <a:buFont typeface="Arial" panose="020B0604020202020204" pitchFamily="34" charset="0"/>
              <a:buChar char="•"/>
            </a:pPr>
            <a:r>
              <a:rPr lang="en-ZA" dirty="0"/>
              <a:t>Preparation of waste management plans – Targeting businesses that the municipality does not provide services to. In order to mitigate industrial waste that is disposed of illegally.</a:t>
            </a:r>
          </a:p>
          <a:p>
            <a:pPr marL="285750" indent="-285750">
              <a:spcAft>
                <a:spcPts val="600"/>
              </a:spcAft>
              <a:buFont typeface="Arial" panose="020B0604020202020204" pitchFamily="34" charset="0"/>
              <a:buChar char="•"/>
            </a:pPr>
            <a:r>
              <a:rPr lang="en-ZA" dirty="0"/>
              <a:t>Contents of waste management plans</a:t>
            </a:r>
          </a:p>
          <a:p>
            <a:pPr marL="285750" indent="-285750">
              <a:spcAft>
                <a:spcPts val="600"/>
              </a:spcAft>
              <a:buFont typeface="Arial" panose="020B0604020202020204" pitchFamily="34" charset="0"/>
              <a:buChar char="•"/>
            </a:pPr>
            <a:r>
              <a:rPr lang="en-ZA" dirty="0"/>
              <a:t>Annual reporting</a:t>
            </a:r>
          </a:p>
        </p:txBody>
      </p:sp>
      <p:sp>
        <p:nvSpPr>
          <p:cNvPr id="4" name="Title 3">
            <a:extLst>
              <a:ext uri="{FF2B5EF4-FFF2-40B4-BE49-F238E27FC236}">
                <a16:creationId xmlns:a16="http://schemas.microsoft.com/office/drawing/2014/main" id="{91DCE785-E523-01E2-63F3-CB9D9EB6FD44}"/>
              </a:ext>
            </a:extLst>
          </p:cNvPr>
          <p:cNvSpPr>
            <a:spLocks noGrp="1"/>
          </p:cNvSpPr>
          <p:nvPr>
            <p:ph type="title"/>
          </p:nvPr>
        </p:nvSpPr>
        <p:spPr>
          <a:xfrm>
            <a:off x="838200" y="365125"/>
            <a:ext cx="10515600" cy="1325563"/>
          </a:xfrm>
        </p:spPr>
        <p:txBody>
          <a:bodyPr vert="horz" lIns="91440" tIns="45720" rIns="91440" bIns="45720" rtlCol="0" anchor="ctr">
            <a:normAutofit/>
          </a:bodyPr>
          <a:lstStyle/>
          <a:p>
            <a:pPr>
              <a:spcAft>
                <a:spcPts val="800"/>
              </a:spcAft>
            </a:pPr>
            <a:r>
              <a:rPr lang="en-US" sz="2800" kern="1200" dirty="0">
                <a:solidFill>
                  <a:schemeClr val="bg1"/>
                </a:solidFill>
                <a:effectLst/>
                <a:latin typeface="+mj-lt"/>
                <a:ea typeface="+mj-ea"/>
                <a:cs typeface="+mj-cs"/>
              </a:rPr>
              <a:t> </a:t>
            </a:r>
            <a:br>
              <a:rPr lang="en-US" sz="2800" kern="1200" dirty="0">
                <a:solidFill>
                  <a:schemeClr val="bg1"/>
                </a:solidFill>
                <a:effectLst/>
                <a:latin typeface="+mj-lt"/>
                <a:ea typeface="+mj-ea"/>
                <a:cs typeface="+mj-cs"/>
              </a:rPr>
            </a:br>
            <a:r>
              <a:rPr lang="en-US" sz="1800" b="1" kern="1200" dirty="0">
                <a:solidFill>
                  <a:schemeClr val="bg1"/>
                </a:solidFill>
                <a:effectLst/>
                <a:latin typeface="Arial" panose="020B0604020202020204" pitchFamily="34" charset="0"/>
                <a:cs typeface="Arial" panose="020B0604020202020204" pitchFamily="34" charset="0"/>
              </a:rPr>
              <a:t>CHAPTER 1: INTERPRETATION, PRINCIPLES &amp; OBJECTIVES</a:t>
            </a:r>
            <a:br>
              <a:rPr lang="en-US" sz="2800" kern="1200" dirty="0">
                <a:solidFill>
                  <a:schemeClr val="bg1"/>
                </a:solidFill>
                <a:effectLst/>
                <a:latin typeface="+mj-lt"/>
                <a:ea typeface="+mj-ea"/>
                <a:cs typeface="+mj-cs"/>
              </a:rPr>
            </a:br>
            <a:endParaRPr lang="en-US" sz="2800" kern="1200" dirty="0">
              <a:solidFill>
                <a:schemeClr val="bg1"/>
              </a:solidFill>
              <a:latin typeface="+mj-lt"/>
              <a:ea typeface="+mj-ea"/>
              <a:cs typeface="+mj-cs"/>
            </a:endParaRPr>
          </a:p>
        </p:txBody>
      </p:sp>
    </p:spTree>
    <p:extLst>
      <p:ext uri="{BB962C8B-B14F-4D97-AF65-F5344CB8AC3E}">
        <p14:creationId xmlns:p14="http://schemas.microsoft.com/office/powerpoint/2010/main" val="3345121654"/>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9264D464-898B-4908-88FD-33A83D6ED6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799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1243945-8366-C30D-6779-6995ADDFB3E1}"/>
              </a:ext>
            </a:extLst>
          </p:cNvPr>
          <p:cNvSpPr>
            <a:spLocks noGrp="1"/>
          </p:cNvSpPr>
          <p:nvPr>
            <p:ph type="title"/>
          </p:nvPr>
        </p:nvSpPr>
        <p:spPr>
          <a:xfrm>
            <a:off x="838200" y="365126"/>
            <a:ext cx="9808597" cy="1146176"/>
          </a:xfrm>
        </p:spPr>
        <p:txBody>
          <a:bodyPr vert="horz" lIns="91440" tIns="45720" rIns="91440" bIns="45720" rtlCol="0" anchor="ctr">
            <a:normAutofit/>
          </a:bodyPr>
          <a:lstStyle/>
          <a:p>
            <a:pPr>
              <a:spcAft>
                <a:spcPts val="800"/>
              </a:spcAft>
            </a:pPr>
            <a:r>
              <a:rPr lang="en-US" sz="2400" b="1" kern="1200">
                <a:solidFill>
                  <a:schemeClr val="bg1"/>
                </a:solidFill>
                <a:effectLst/>
                <a:latin typeface="+mj-lt"/>
                <a:ea typeface="+mj-ea"/>
                <a:cs typeface="+mj-cs"/>
              </a:rPr>
              <a:t> </a:t>
            </a:r>
            <a:br>
              <a:rPr lang="en-US" sz="2400" kern="1200">
                <a:solidFill>
                  <a:schemeClr val="bg1"/>
                </a:solidFill>
                <a:effectLst/>
                <a:latin typeface="+mj-lt"/>
                <a:ea typeface="+mj-ea"/>
                <a:cs typeface="+mj-cs"/>
              </a:rPr>
            </a:br>
            <a:r>
              <a:rPr lang="en-US" sz="2400" b="1" kern="1200">
                <a:solidFill>
                  <a:schemeClr val="bg1"/>
                </a:solidFill>
                <a:effectLst/>
                <a:latin typeface="+mj-lt"/>
                <a:ea typeface="+mj-ea"/>
                <a:cs typeface="+mj-cs"/>
              </a:rPr>
              <a:t>CHAPTER 3: WASTE MANAGEMENT</a:t>
            </a:r>
            <a:br>
              <a:rPr lang="en-US" sz="2400" kern="1200">
                <a:solidFill>
                  <a:schemeClr val="bg1"/>
                </a:solidFill>
                <a:effectLst/>
                <a:latin typeface="+mj-lt"/>
                <a:ea typeface="+mj-ea"/>
                <a:cs typeface="+mj-cs"/>
              </a:rPr>
            </a:br>
            <a:endParaRPr lang="en-US" sz="2400" kern="1200">
              <a:solidFill>
                <a:schemeClr val="bg1"/>
              </a:solidFill>
              <a:latin typeface="+mj-lt"/>
              <a:ea typeface="+mj-ea"/>
              <a:cs typeface="+mj-cs"/>
            </a:endParaRPr>
          </a:p>
        </p:txBody>
      </p:sp>
      <p:sp>
        <p:nvSpPr>
          <p:cNvPr id="10" name="Freeform: Shape 9">
            <a:extLst>
              <a:ext uri="{FF2B5EF4-FFF2-40B4-BE49-F238E27FC236}">
                <a16:creationId xmlns:a16="http://schemas.microsoft.com/office/drawing/2014/main" id="{F0BC1D9E-4401-4EC0-88FD-ED103CB570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00670" y="2"/>
            <a:ext cx="1191330" cy="1511301"/>
          </a:xfrm>
          <a:custGeom>
            <a:avLst/>
            <a:gdLst>
              <a:gd name="connsiteX0" fmla="*/ 697617 w 1191330"/>
              <a:gd name="connsiteY0" fmla="*/ 0 h 1511301"/>
              <a:gd name="connsiteX1" fmla="*/ 1191330 w 1191330"/>
              <a:gd name="connsiteY1" fmla="*/ 0 h 1511301"/>
              <a:gd name="connsiteX2" fmla="*/ 1191330 w 1191330"/>
              <a:gd name="connsiteY2" fmla="*/ 1511301 h 1511301"/>
              <a:gd name="connsiteX3" fmla="*/ 0 w 1191330"/>
              <a:gd name="connsiteY3" fmla="*/ 1511301 h 1511301"/>
            </a:gdLst>
            <a:ahLst/>
            <a:cxnLst>
              <a:cxn ang="0">
                <a:pos x="connsiteX0" y="connsiteY0"/>
              </a:cxn>
              <a:cxn ang="0">
                <a:pos x="connsiteX1" y="connsiteY1"/>
              </a:cxn>
              <a:cxn ang="0">
                <a:pos x="connsiteX2" y="connsiteY2"/>
              </a:cxn>
              <a:cxn ang="0">
                <a:pos x="connsiteX3" y="connsiteY3"/>
              </a:cxn>
            </a:cxnLst>
            <a:rect l="l" t="t" r="r" b="b"/>
            <a:pathLst>
              <a:path w="1191330" h="1511301">
                <a:moveTo>
                  <a:pt x="697617" y="0"/>
                </a:moveTo>
                <a:lnTo>
                  <a:pt x="1191330" y="0"/>
                </a:lnTo>
                <a:lnTo>
                  <a:pt x="1191330" y="1511301"/>
                </a:lnTo>
                <a:lnTo>
                  <a:pt x="0" y="1511301"/>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useBgFill="1">
        <p:nvSpPr>
          <p:cNvPr id="12" name="Freeform: Shape 11">
            <a:extLst>
              <a:ext uri="{FF2B5EF4-FFF2-40B4-BE49-F238E27FC236}">
                <a16:creationId xmlns:a16="http://schemas.microsoft.com/office/drawing/2014/main" id="{B0AAF7C9-094E-400C-A428-F6C2262F65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0688"/>
            <a:ext cx="10753320" cy="5167312"/>
          </a:xfrm>
          <a:custGeom>
            <a:avLst/>
            <a:gdLst>
              <a:gd name="connsiteX0" fmla="*/ 0 w 10753320"/>
              <a:gd name="connsiteY0" fmla="*/ 0 h 5167312"/>
              <a:gd name="connsiteX1" fmla="*/ 9680943 w 10753320"/>
              <a:gd name="connsiteY1" fmla="*/ 0 h 5167312"/>
              <a:gd name="connsiteX2" fmla="*/ 9680223 w 10753320"/>
              <a:gd name="connsiteY2" fmla="*/ 952 h 5167312"/>
              <a:gd name="connsiteX3" fmla="*/ 10753320 w 10753320"/>
              <a:gd name="connsiteY3" fmla="*/ 952 h 5167312"/>
              <a:gd name="connsiteX4" fmla="*/ 8359441 w 10753320"/>
              <a:gd name="connsiteY4" fmla="*/ 5167312 h 5167312"/>
              <a:gd name="connsiteX5" fmla="*/ 4821866 w 10753320"/>
              <a:gd name="connsiteY5" fmla="*/ 5167312 h 5167312"/>
              <a:gd name="connsiteX6" fmla="*/ 4821866 w 10753320"/>
              <a:gd name="connsiteY6" fmla="*/ 5166360 h 5167312"/>
              <a:gd name="connsiteX7" fmla="*/ 0 w 10753320"/>
              <a:gd name="connsiteY7" fmla="*/ 5166360 h 51673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753320" h="5167312">
                <a:moveTo>
                  <a:pt x="0" y="0"/>
                </a:moveTo>
                <a:lnTo>
                  <a:pt x="9680943" y="0"/>
                </a:lnTo>
                <a:lnTo>
                  <a:pt x="9680223" y="952"/>
                </a:lnTo>
                <a:lnTo>
                  <a:pt x="10753320" y="952"/>
                </a:lnTo>
                <a:lnTo>
                  <a:pt x="8359441" y="5167312"/>
                </a:lnTo>
                <a:lnTo>
                  <a:pt x="4821866" y="5167312"/>
                </a:lnTo>
                <a:lnTo>
                  <a:pt x="4821866" y="5166360"/>
                </a:lnTo>
                <a:lnTo>
                  <a:pt x="0" y="516636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TextBox 2">
            <a:extLst>
              <a:ext uri="{FF2B5EF4-FFF2-40B4-BE49-F238E27FC236}">
                <a16:creationId xmlns:a16="http://schemas.microsoft.com/office/drawing/2014/main" id="{4ED52E50-DF18-DBBA-09E2-2158B1D0216F}"/>
              </a:ext>
            </a:extLst>
          </p:cNvPr>
          <p:cNvSpPr txBox="1"/>
          <p:nvPr/>
        </p:nvSpPr>
        <p:spPr>
          <a:xfrm>
            <a:off x="838201" y="2055811"/>
            <a:ext cx="7315200" cy="4121152"/>
          </a:xfrm>
          <a:prstGeom prst="rect">
            <a:avLst/>
          </a:prstGeom>
        </p:spPr>
        <p:txBody>
          <a:bodyPr vert="horz" lIns="91440" tIns="45720" rIns="91440" bIns="45720" rtlCol="0">
            <a:normAutofit fontScale="92500" lnSpcReduction="10000"/>
          </a:bodyPr>
          <a:lstStyle/>
          <a:p>
            <a:pPr indent="-228600">
              <a:lnSpc>
                <a:spcPct val="90000"/>
              </a:lnSpc>
              <a:spcAft>
                <a:spcPts val="600"/>
              </a:spcAft>
              <a:buFont typeface="Arial" panose="020B0604020202020204" pitchFamily="34" charset="0"/>
              <a:buChar char="•"/>
            </a:pPr>
            <a:r>
              <a:rPr lang="en-US" sz="1500" b="1" dirty="0">
                <a:effectLst/>
              </a:rPr>
              <a:t>Part 1: Categories of Waste – ( Garden Waste, Industrial Waste and Hazardous Waste)</a:t>
            </a:r>
            <a:endParaRPr lang="en-US" sz="1500" dirty="0"/>
          </a:p>
          <a:p>
            <a:pPr marL="285750" indent="-228600">
              <a:lnSpc>
                <a:spcPct val="90000"/>
              </a:lnSpc>
              <a:spcAft>
                <a:spcPts val="600"/>
              </a:spcAft>
              <a:buFont typeface="Arial" panose="020B0604020202020204" pitchFamily="34" charset="0"/>
              <a:buChar char="•"/>
            </a:pPr>
            <a:r>
              <a:rPr lang="en-US" sz="1500" dirty="0"/>
              <a:t>Waste Categories</a:t>
            </a:r>
          </a:p>
          <a:p>
            <a:pPr marL="285750" indent="-228600">
              <a:lnSpc>
                <a:spcPct val="90000"/>
              </a:lnSpc>
              <a:spcAft>
                <a:spcPts val="600"/>
              </a:spcAft>
              <a:buFont typeface="Arial" panose="020B0604020202020204" pitchFamily="34" charset="0"/>
              <a:buChar char="•"/>
            </a:pPr>
            <a:r>
              <a:rPr lang="en-US" sz="1500" dirty="0"/>
              <a:t>Determination of the waste category</a:t>
            </a:r>
          </a:p>
          <a:p>
            <a:pPr marL="285750" indent="-228600">
              <a:lnSpc>
                <a:spcPct val="90000"/>
              </a:lnSpc>
              <a:spcAft>
                <a:spcPts val="600"/>
              </a:spcAft>
              <a:buFont typeface="Arial" panose="020B0604020202020204" pitchFamily="34" charset="0"/>
              <a:buChar char="•"/>
            </a:pPr>
            <a:r>
              <a:rPr lang="en-US" sz="1500" dirty="0"/>
              <a:t>Preliminary determination of categories of waste and waste management objectives</a:t>
            </a:r>
          </a:p>
          <a:p>
            <a:pPr marL="285750" indent="-228600">
              <a:lnSpc>
                <a:spcPct val="90000"/>
              </a:lnSpc>
              <a:spcAft>
                <a:spcPts val="600"/>
              </a:spcAft>
              <a:buFont typeface="Arial" panose="020B0604020202020204" pitchFamily="34" charset="0"/>
              <a:buChar char="•"/>
            </a:pPr>
            <a:r>
              <a:rPr lang="en-US" sz="1500" dirty="0">
                <a:effectLst/>
              </a:rPr>
              <a:t>Giving effect to determination of categories of waste and waste management objectives</a:t>
            </a:r>
          </a:p>
          <a:p>
            <a:pPr marL="285750" indent="-228600">
              <a:lnSpc>
                <a:spcPct val="90000"/>
              </a:lnSpc>
              <a:spcAft>
                <a:spcPts val="600"/>
              </a:spcAft>
              <a:buFont typeface="Arial" panose="020B0604020202020204" pitchFamily="34" charset="0"/>
              <a:buChar char="•"/>
            </a:pPr>
            <a:r>
              <a:rPr lang="en-US" sz="1500" dirty="0">
                <a:effectLst/>
              </a:rPr>
              <a:t>General Duty in respect of waste Management</a:t>
            </a:r>
          </a:p>
          <a:p>
            <a:pPr marL="285750" indent="-228600">
              <a:lnSpc>
                <a:spcPct val="90000"/>
              </a:lnSpc>
              <a:spcAft>
                <a:spcPts val="600"/>
              </a:spcAft>
              <a:buFont typeface="Arial" panose="020B0604020202020204" pitchFamily="34" charset="0"/>
              <a:buChar char="•"/>
            </a:pPr>
            <a:endParaRPr lang="en-US" sz="1500" b="1" dirty="0"/>
          </a:p>
          <a:p>
            <a:pPr indent="-228600">
              <a:lnSpc>
                <a:spcPct val="90000"/>
              </a:lnSpc>
              <a:spcAft>
                <a:spcPts val="600"/>
              </a:spcAft>
              <a:buFont typeface="Arial" panose="020B0604020202020204" pitchFamily="34" charset="0"/>
              <a:buChar char="•"/>
            </a:pPr>
            <a:r>
              <a:rPr lang="en-US" sz="1500" b="1" dirty="0">
                <a:effectLst/>
              </a:rPr>
              <a:t>Part 2: Management of Certain Type of Waste</a:t>
            </a:r>
          </a:p>
          <a:p>
            <a:pPr marL="285750" indent="-228600">
              <a:lnSpc>
                <a:spcPct val="90000"/>
              </a:lnSpc>
              <a:spcAft>
                <a:spcPts val="600"/>
              </a:spcAft>
              <a:buFont typeface="Arial" panose="020B0604020202020204" pitchFamily="34" charset="0"/>
              <a:buChar char="•"/>
            </a:pPr>
            <a:r>
              <a:rPr lang="en-US" sz="1500" b="1" dirty="0">
                <a:effectLst/>
              </a:rPr>
              <a:t>Hazardous and Healthcare Risk Waste- Since the municipality does not provide the service it is however imperative that it has database of generators for this category of waste and that it monitors the management by monitoring and requesting disposal reports.</a:t>
            </a:r>
            <a:endParaRPr lang="en-US" sz="1500" dirty="0">
              <a:effectLst/>
            </a:endParaRPr>
          </a:p>
          <a:p>
            <a:pPr marL="342900" indent="-228600">
              <a:lnSpc>
                <a:spcPct val="90000"/>
              </a:lnSpc>
              <a:spcAft>
                <a:spcPts val="600"/>
              </a:spcAft>
              <a:buFont typeface="Arial" panose="020B0604020202020204" pitchFamily="34" charset="0"/>
              <a:buChar char="•"/>
            </a:pPr>
            <a:r>
              <a:rPr lang="en-US" sz="1500" dirty="0">
                <a:effectLst/>
              </a:rPr>
              <a:t>Generation of hazardous waste</a:t>
            </a:r>
          </a:p>
          <a:p>
            <a:pPr marL="285750" indent="-228600">
              <a:lnSpc>
                <a:spcPct val="90000"/>
              </a:lnSpc>
              <a:spcAft>
                <a:spcPts val="600"/>
              </a:spcAft>
              <a:buFont typeface="Arial" panose="020B0604020202020204" pitchFamily="34" charset="0"/>
              <a:buChar char="•"/>
            </a:pPr>
            <a:r>
              <a:rPr lang="en-US" sz="1500" b="1" dirty="0">
                <a:effectLst/>
              </a:rPr>
              <a:t>Storage of Waste</a:t>
            </a:r>
          </a:p>
          <a:p>
            <a:pPr indent="-228600">
              <a:lnSpc>
                <a:spcPct val="90000"/>
              </a:lnSpc>
              <a:spcAft>
                <a:spcPts val="600"/>
              </a:spcAft>
              <a:buFont typeface="Arial" panose="020B0604020202020204" pitchFamily="34" charset="0"/>
              <a:buChar char="•"/>
            </a:pPr>
            <a:r>
              <a:rPr lang="en-US" sz="1500" dirty="0"/>
              <a:t>(a) </a:t>
            </a:r>
            <a:r>
              <a:rPr lang="en-US" sz="1500" dirty="0">
                <a:effectLst/>
              </a:rPr>
              <a:t>Storage of general Waste</a:t>
            </a:r>
          </a:p>
          <a:p>
            <a:pPr indent="-228600">
              <a:lnSpc>
                <a:spcPct val="90000"/>
              </a:lnSpc>
              <a:spcAft>
                <a:spcPts val="600"/>
              </a:spcAft>
              <a:buFont typeface="Arial" panose="020B0604020202020204" pitchFamily="34" charset="0"/>
              <a:buChar char="•"/>
            </a:pPr>
            <a:r>
              <a:rPr lang="en-US" sz="1500" dirty="0">
                <a:effectLst/>
              </a:rPr>
              <a:t>(b) Storage of hazardous waste</a:t>
            </a:r>
          </a:p>
          <a:p>
            <a:pPr indent="-228600">
              <a:lnSpc>
                <a:spcPct val="90000"/>
              </a:lnSpc>
              <a:spcAft>
                <a:spcPts val="600"/>
              </a:spcAft>
              <a:buFont typeface="Arial" panose="020B0604020202020204" pitchFamily="34" charset="0"/>
              <a:buChar char="•"/>
            </a:pPr>
            <a:r>
              <a:rPr lang="en-US" sz="1500" dirty="0">
                <a:effectLst/>
              </a:rPr>
              <a:t>(c) Collection and disposal of hazardous waste</a:t>
            </a:r>
          </a:p>
          <a:p>
            <a:pPr indent="-228600">
              <a:lnSpc>
                <a:spcPct val="90000"/>
              </a:lnSpc>
              <a:spcAft>
                <a:spcPts val="600"/>
              </a:spcAft>
              <a:buFont typeface="Arial" panose="020B0604020202020204" pitchFamily="34" charset="0"/>
              <a:buChar char="•"/>
            </a:pPr>
            <a:endParaRPr lang="en-US" sz="1500" dirty="0"/>
          </a:p>
        </p:txBody>
      </p:sp>
      <p:sp>
        <p:nvSpPr>
          <p:cNvPr id="14" name="Freeform: Shape 13">
            <a:extLst>
              <a:ext uri="{FF2B5EF4-FFF2-40B4-BE49-F238E27FC236}">
                <a16:creationId xmlns:a16="http://schemas.microsoft.com/office/drawing/2014/main" id="{6200B311-3585-4069-AAC6-CD443FA5B8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523986" y="1690688"/>
            <a:ext cx="3668014" cy="5167312"/>
          </a:xfrm>
          <a:custGeom>
            <a:avLst/>
            <a:gdLst>
              <a:gd name="connsiteX0" fmla="*/ 2391664 w 3668014"/>
              <a:gd name="connsiteY0" fmla="*/ 0 h 5167312"/>
              <a:gd name="connsiteX1" fmla="*/ 3668014 w 3668014"/>
              <a:gd name="connsiteY1" fmla="*/ 0 h 5167312"/>
              <a:gd name="connsiteX2" fmla="*/ 3668014 w 3668014"/>
              <a:gd name="connsiteY2" fmla="*/ 5167312 h 5167312"/>
              <a:gd name="connsiteX3" fmla="*/ 0 w 3668014"/>
              <a:gd name="connsiteY3" fmla="*/ 5167312 h 5167312"/>
              <a:gd name="connsiteX4" fmla="*/ 2393879 w 3668014"/>
              <a:gd name="connsiteY4" fmla="*/ 952 h 5167312"/>
              <a:gd name="connsiteX5" fmla="*/ 2391664 w 3668014"/>
              <a:gd name="connsiteY5" fmla="*/ 952 h 51673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668014" h="5167312">
                <a:moveTo>
                  <a:pt x="2391664" y="0"/>
                </a:moveTo>
                <a:lnTo>
                  <a:pt x="3668014" y="0"/>
                </a:lnTo>
                <a:lnTo>
                  <a:pt x="3668014" y="5167312"/>
                </a:lnTo>
                <a:lnTo>
                  <a:pt x="0" y="5167312"/>
                </a:lnTo>
                <a:lnTo>
                  <a:pt x="2393879" y="952"/>
                </a:lnTo>
                <a:lnTo>
                  <a:pt x="2391664" y="952"/>
                </a:lnTo>
                <a:close/>
              </a:path>
            </a:pathLst>
          </a:custGeom>
          <a:solidFill>
            <a:srgbClr val="A6A6A6">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1426818674"/>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3AD318CC-E2A8-4E27-9548-A047A78999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D5ACBB8-782D-B6F0-027B-7FC619FAF3CD}"/>
              </a:ext>
            </a:extLst>
          </p:cNvPr>
          <p:cNvSpPr>
            <a:spLocks noGrp="1"/>
          </p:cNvSpPr>
          <p:nvPr>
            <p:ph type="title"/>
          </p:nvPr>
        </p:nvSpPr>
        <p:spPr>
          <a:xfrm>
            <a:off x="423948" y="102746"/>
            <a:ext cx="3796306" cy="2690949"/>
          </a:xfrm>
        </p:spPr>
        <p:txBody>
          <a:bodyPr vert="horz" lIns="91440" tIns="45720" rIns="91440" bIns="45720" rtlCol="0" anchor="t">
            <a:normAutofit/>
          </a:bodyPr>
          <a:lstStyle/>
          <a:p>
            <a:r>
              <a:rPr lang="en-US" sz="1800" b="1" kern="1200" dirty="0">
                <a:solidFill>
                  <a:schemeClr val="tx1"/>
                </a:solidFill>
                <a:effectLst/>
                <a:latin typeface="Arial" panose="020B0604020202020204" pitchFamily="34" charset="0"/>
                <a:cs typeface="Arial" panose="020B0604020202020204" pitchFamily="34" charset="0"/>
              </a:rPr>
              <a:t>Part 3: Provisions for General Waste</a:t>
            </a:r>
            <a:endParaRPr lang="en-US" sz="1800" kern="1200" dirty="0">
              <a:solidFill>
                <a:schemeClr val="tx1"/>
              </a:solidFill>
              <a:latin typeface="Arial" panose="020B0604020202020204" pitchFamily="34" charset="0"/>
              <a:cs typeface="Arial" panose="020B0604020202020204" pitchFamily="34" charset="0"/>
            </a:endParaRPr>
          </a:p>
        </p:txBody>
      </p:sp>
      <p:grpSp>
        <p:nvGrpSpPr>
          <p:cNvPr id="13" name="Group 12">
            <a:extLst>
              <a:ext uri="{FF2B5EF4-FFF2-40B4-BE49-F238E27FC236}">
                <a16:creationId xmlns:a16="http://schemas.microsoft.com/office/drawing/2014/main" id="{B14B560F-9DD7-4302-A60B-EBD3EF59B07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09667" y="4415246"/>
            <a:ext cx="11982332" cy="2087795"/>
            <a:chOff x="143163" y="5763486"/>
            <a:chExt cx="11982332" cy="739555"/>
          </a:xfrm>
        </p:grpSpPr>
        <p:sp>
          <p:nvSpPr>
            <p:cNvPr id="14" name="Rectangle 13">
              <a:extLst>
                <a:ext uri="{FF2B5EF4-FFF2-40B4-BE49-F238E27FC236}">
                  <a16:creationId xmlns:a16="http://schemas.microsoft.com/office/drawing/2014/main" id="{3A9A4357-BD1D-4622-A4FE-766E6AB8DE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357444" y="5763486"/>
              <a:ext cx="11768051" cy="73955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 name="Straight Connector 14">
              <a:extLst>
                <a:ext uri="{FF2B5EF4-FFF2-40B4-BE49-F238E27FC236}">
                  <a16:creationId xmlns:a16="http://schemas.microsoft.com/office/drawing/2014/main" id="{C21D6966-343E-49AC-A026-D2497E0C3CA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43163" y="5763486"/>
              <a:ext cx="1" cy="739555"/>
            </a:xfrm>
            <a:prstGeom prst="line">
              <a:avLst/>
            </a:prstGeom>
            <a:ln w="177800">
              <a:solidFill>
                <a:schemeClr val="accent4"/>
              </a:solidFill>
            </a:ln>
          </p:spPr>
          <p:style>
            <a:lnRef idx="1">
              <a:schemeClr val="accent1"/>
            </a:lnRef>
            <a:fillRef idx="0">
              <a:schemeClr val="accent1"/>
            </a:fillRef>
            <a:effectRef idx="0">
              <a:schemeClr val="accent1"/>
            </a:effectRef>
            <a:fontRef idx="minor">
              <a:schemeClr val="tx1"/>
            </a:fontRef>
          </p:style>
        </p:cxnSp>
      </p:grpSp>
      <p:sp>
        <p:nvSpPr>
          <p:cNvPr id="17" name="Rectangle 16">
            <a:extLst>
              <a:ext uri="{FF2B5EF4-FFF2-40B4-BE49-F238E27FC236}">
                <a16:creationId xmlns:a16="http://schemas.microsoft.com/office/drawing/2014/main" id="{2C1BBA94-3F40-40AA-8BB9-E69E25E537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3706" y="587829"/>
            <a:ext cx="6505300" cy="568234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2B6B05A5-AF69-B658-E719-A125F8BB5726}"/>
              </a:ext>
            </a:extLst>
          </p:cNvPr>
          <p:cNvSpPr txBox="1"/>
          <p:nvPr/>
        </p:nvSpPr>
        <p:spPr>
          <a:xfrm>
            <a:off x="5656218" y="1463039"/>
            <a:ext cx="5542387" cy="4300447"/>
          </a:xfrm>
          <a:prstGeom prst="rect">
            <a:avLst/>
          </a:prstGeom>
        </p:spPr>
        <p:txBody>
          <a:bodyPr vert="horz" lIns="91440" tIns="45720" rIns="91440" bIns="45720" rtlCol="0" anchor="t">
            <a:normAutofit/>
          </a:bodyPr>
          <a:lstStyle/>
          <a:p>
            <a:pPr marL="285750" indent="-228600">
              <a:lnSpc>
                <a:spcPct val="90000"/>
              </a:lnSpc>
              <a:spcAft>
                <a:spcPts val="600"/>
              </a:spcAft>
              <a:buFont typeface="Arial" panose="020B0604020202020204" pitchFamily="34" charset="0"/>
              <a:buChar char="•"/>
            </a:pPr>
            <a:r>
              <a:rPr lang="en-US" b="1" dirty="0">
                <a:effectLst/>
              </a:rPr>
              <a:t>Municipal Duties</a:t>
            </a:r>
          </a:p>
          <a:p>
            <a:pPr marL="285750" indent="-228600">
              <a:lnSpc>
                <a:spcPct val="90000"/>
              </a:lnSpc>
              <a:spcAft>
                <a:spcPts val="600"/>
              </a:spcAft>
              <a:buFont typeface="Arial" panose="020B0604020202020204" pitchFamily="34" charset="0"/>
              <a:buChar char="•"/>
            </a:pPr>
            <a:r>
              <a:rPr lang="en-US" b="1" dirty="0">
                <a:effectLst/>
              </a:rPr>
              <a:t>Provision of Receptacle</a:t>
            </a:r>
          </a:p>
          <a:p>
            <a:pPr marL="285750" indent="-228600">
              <a:lnSpc>
                <a:spcPct val="90000"/>
              </a:lnSpc>
              <a:spcAft>
                <a:spcPts val="600"/>
              </a:spcAft>
              <a:buFont typeface="Arial" panose="020B0604020202020204" pitchFamily="34" charset="0"/>
              <a:buChar char="•"/>
            </a:pPr>
            <a:r>
              <a:rPr lang="en-US" b="1" dirty="0">
                <a:effectLst/>
              </a:rPr>
              <a:t>Preservation of the Receptacle</a:t>
            </a:r>
          </a:p>
          <a:p>
            <a:pPr marL="285750" indent="-228600">
              <a:lnSpc>
                <a:spcPct val="90000"/>
              </a:lnSpc>
              <a:spcAft>
                <a:spcPts val="600"/>
              </a:spcAft>
              <a:buFont typeface="Arial" panose="020B0604020202020204" pitchFamily="34" charset="0"/>
              <a:buChar char="•"/>
            </a:pPr>
            <a:r>
              <a:rPr lang="en-US" b="1" dirty="0">
                <a:effectLst/>
              </a:rPr>
              <a:t>Collection of Waste</a:t>
            </a:r>
          </a:p>
          <a:p>
            <a:pPr marL="285750" indent="-228600">
              <a:lnSpc>
                <a:spcPct val="90000"/>
              </a:lnSpc>
              <a:spcAft>
                <a:spcPts val="600"/>
              </a:spcAft>
              <a:buFont typeface="Arial" panose="020B0604020202020204" pitchFamily="34" charset="0"/>
              <a:buChar char="•"/>
            </a:pPr>
            <a:r>
              <a:rPr lang="en-US" b="1" dirty="0">
                <a:effectLst/>
              </a:rPr>
              <a:t>Transportation of waste </a:t>
            </a:r>
          </a:p>
          <a:p>
            <a:pPr marL="285750" indent="-228600">
              <a:lnSpc>
                <a:spcPct val="90000"/>
              </a:lnSpc>
              <a:spcAft>
                <a:spcPts val="600"/>
              </a:spcAft>
              <a:buFont typeface="Arial" panose="020B0604020202020204" pitchFamily="34" charset="0"/>
              <a:buChar char="•"/>
            </a:pPr>
            <a:r>
              <a:rPr lang="en-US" b="1" dirty="0">
                <a:effectLst/>
              </a:rPr>
              <a:t>Burning of waste </a:t>
            </a:r>
            <a:endParaRPr lang="en-US" sz="2200" b="1" dirty="0"/>
          </a:p>
        </p:txBody>
      </p:sp>
      <p:sp>
        <p:nvSpPr>
          <p:cNvPr id="5" name="TextBox 4">
            <a:extLst>
              <a:ext uri="{FF2B5EF4-FFF2-40B4-BE49-F238E27FC236}">
                <a16:creationId xmlns:a16="http://schemas.microsoft.com/office/drawing/2014/main" id="{62AF221C-D616-DC77-4E15-9DD3DA02945D}"/>
              </a:ext>
            </a:extLst>
          </p:cNvPr>
          <p:cNvSpPr txBox="1"/>
          <p:nvPr/>
        </p:nvSpPr>
        <p:spPr>
          <a:xfrm>
            <a:off x="1348507" y="628076"/>
            <a:ext cx="9753601" cy="463075"/>
          </a:xfrm>
          <a:prstGeom prst="rect">
            <a:avLst/>
          </a:prstGeom>
          <a:noFill/>
        </p:spPr>
        <p:txBody>
          <a:bodyPr wrap="square" rtlCol="0">
            <a:spAutoFit/>
          </a:bodyPr>
          <a:lstStyle/>
          <a:p>
            <a:pPr marL="914400" indent="457200" algn="ctr">
              <a:lnSpc>
                <a:spcPct val="150000"/>
              </a:lnSpc>
              <a:spcAft>
                <a:spcPts val="800"/>
              </a:spcAft>
            </a:pPr>
            <a:r>
              <a:rPr lang="en-GB" b="1" dirty="0">
                <a:effectLst/>
                <a:latin typeface="Arial" panose="020B0604020202020204" pitchFamily="34" charset="0"/>
                <a:ea typeface="Calibri" panose="020F0502020204030204" pitchFamily="34" charset="0"/>
                <a:cs typeface="Times New Roman" panose="02020603050405020304" pitchFamily="18" charset="0"/>
              </a:rPr>
              <a:t>Part 4: Proprietary Rights</a:t>
            </a:r>
            <a:endParaRPr lang="en-ZA" b="1" dirty="0">
              <a:latin typeface="Calibri" panose="020F0502020204030204" pitchFamily="34" charset="0"/>
              <a:ea typeface="Calibri" panose="020F050202020403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D15E15A6-4D1F-EC60-E6B7-562FDADB4E39}"/>
              </a:ext>
            </a:extLst>
          </p:cNvPr>
          <p:cNvSpPr txBox="1"/>
          <p:nvPr/>
        </p:nvSpPr>
        <p:spPr>
          <a:xfrm>
            <a:off x="184726" y="1091151"/>
            <a:ext cx="10917382" cy="3339376"/>
          </a:xfrm>
          <a:prstGeom prst="rect">
            <a:avLst/>
          </a:prstGeom>
          <a:noFill/>
        </p:spPr>
        <p:txBody>
          <a:bodyPr wrap="square" rtlCol="0">
            <a:spAutoFit/>
          </a:bodyPr>
          <a:lstStyle/>
          <a:p>
            <a:pPr marL="285750" indent="-285750">
              <a:spcAft>
                <a:spcPts val="600"/>
              </a:spcAft>
              <a:buFont typeface="Arial" panose="020B0604020202020204" pitchFamily="34" charset="0"/>
              <a:buChar char="•"/>
            </a:pPr>
            <a:r>
              <a:rPr lang="en-GB" sz="1600" b="1" dirty="0">
                <a:solidFill>
                  <a:srgbClr val="000000"/>
                </a:solidFill>
                <a:effectLst/>
                <a:latin typeface="Arial" panose="020B0604020202020204" pitchFamily="34" charset="0"/>
                <a:ea typeface="Calibri" panose="020F0502020204030204" pitchFamily="34" charset="0"/>
              </a:rPr>
              <a:t>Proprietary rights of waste </a:t>
            </a:r>
          </a:p>
          <a:p>
            <a:pPr marL="285750" indent="-285750">
              <a:spcAft>
                <a:spcPts val="600"/>
              </a:spcAft>
              <a:buFont typeface="Arial" panose="020B0604020202020204" pitchFamily="34" charset="0"/>
              <a:buChar char="•"/>
            </a:pPr>
            <a:r>
              <a:rPr lang="en-GB" sz="1600" b="1" dirty="0">
                <a:solidFill>
                  <a:srgbClr val="000000"/>
                </a:solidFill>
                <a:effectLst/>
                <a:latin typeface="Arial" panose="020B0604020202020204" pitchFamily="34" charset="0"/>
                <a:ea typeface="Calibri" panose="020F0502020204030204" pitchFamily="34" charset="0"/>
              </a:rPr>
              <a:t>Right of Entry to The Waste Management Property</a:t>
            </a:r>
          </a:p>
          <a:p>
            <a:pPr marL="285750" indent="-285750">
              <a:spcAft>
                <a:spcPts val="600"/>
              </a:spcAft>
              <a:buFont typeface="Arial" panose="020B0604020202020204" pitchFamily="34" charset="0"/>
              <a:buChar char="•"/>
            </a:pPr>
            <a:r>
              <a:rPr lang="en-GB" sz="1600" b="1" dirty="0">
                <a:effectLst/>
                <a:latin typeface="Arial" panose="020B0604020202020204" pitchFamily="34" charset="0"/>
                <a:ea typeface="Calibri" panose="020F0502020204030204" pitchFamily="34" charset="0"/>
              </a:rPr>
              <a:t>Disposal of Waste</a:t>
            </a:r>
          </a:p>
          <a:p>
            <a:pPr marL="342900" indent="-342900">
              <a:spcAft>
                <a:spcPts val="600"/>
              </a:spcAft>
              <a:buAutoNum type="alphaLcParenBoth"/>
            </a:pPr>
            <a:r>
              <a:rPr lang="en-GB" sz="1600" b="1" dirty="0">
                <a:solidFill>
                  <a:srgbClr val="000000"/>
                </a:solidFill>
                <a:effectLst/>
                <a:latin typeface="Arial" panose="020B0604020202020204" pitchFamily="34" charset="0"/>
                <a:ea typeface="Calibri" panose="020F0502020204030204" pitchFamily="34" charset="0"/>
              </a:rPr>
              <a:t>Access to disposal site </a:t>
            </a:r>
          </a:p>
          <a:p>
            <a:pPr marL="342900" indent="-342900">
              <a:spcAft>
                <a:spcPts val="600"/>
              </a:spcAft>
              <a:buAutoNum type="alphaLcParenBoth"/>
            </a:pPr>
            <a:r>
              <a:rPr lang="en-GB" sz="1600" b="1" dirty="0">
                <a:effectLst/>
                <a:latin typeface="Arial" panose="020B0604020202020204" pitchFamily="34" charset="0"/>
                <a:ea typeface="Calibri" panose="020F0502020204030204" pitchFamily="34" charset="0"/>
              </a:rPr>
              <a:t>Prohibition of Unauthorised Disposal</a:t>
            </a:r>
          </a:p>
          <a:p>
            <a:pPr marL="285750" indent="-285750">
              <a:spcAft>
                <a:spcPts val="600"/>
              </a:spcAft>
              <a:buFont typeface="Arial" panose="020B0604020202020204" pitchFamily="34" charset="0"/>
              <a:buChar char="•"/>
            </a:pPr>
            <a:r>
              <a:rPr lang="en-GB" sz="1600" b="1" dirty="0">
                <a:effectLst/>
                <a:latin typeface="Arial" panose="020B0604020202020204" pitchFamily="34" charset="0"/>
                <a:ea typeface="Calibri" panose="020F0502020204030204" pitchFamily="34" charset="0"/>
              </a:rPr>
              <a:t>On-site disposal</a:t>
            </a:r>
          </a:p>
          <a:p>
            <a:pPr marL="285750" indent="-285750">
              <a:spcAft>
                <a:spcPts val="600"/>
              </a:spcAft>
              <a:buFont typeface="Arial" panose="020B0604020202020204" pitchFamily="34" charset="0"/>
              <a:buChar char="•"/>
            </a:pPr>
            <a:r>
              <a:rPr lang="en-GB" sz="1600" b="1" dirty="0">
                <a:effectLst/>
                <a:latin typeface="Arial" panose="020B0604020202020204" pitchFamily="34" charset="0"/>
                <a:ea typeface="Calibri" panose="020F0502020204030204" pitchFamily="34" charset="0"/>
              </a:rPr>
              <a:t>Littering</a:t>
            </a:r>
          </a:p>
          <a:p>
            <a:pPr>
              <a:spcAft>
                <a:spcPts val="600"/>
              </a:spcAft>
            </a:pPr>
            <a:r>
              <a:rPr lang="en-GB" sz="1600" b="1" i="1" dirty="0">
                <a:latin typeface="Arial" panose="020B0604020202020204" pitchFamily="34" charset="0"/>
              </a:rPr>
              <a:t>These are the responsibilities of the municipality to develop policies around the management of waste and handling of it. Holding to high regard that it is illegal for a private waste handler to operate within the municipal jurisdiction without a permit. It is also required that annual reports are submitted by the private waste handlers.</a:t>
            </a:r>
            <a:endParaRPr lang="en-ZA" i="1" dirty="0"/>
          </a:p>
        </p:txBody>
      </p:sp>
    </p:spTree>
    <p:extLst>
      <p:ext uri="{BB962C8B-B14F-4D97-AF65-F5344CB8AC3E}">
        <p14:creationId xmlns:p14="http://schemas.microsoft.com/office/powerpoint/2010/main" val="14656673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AD318CC-E2A8-4E27-9548-A047A78999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E33045E-2F28-678B-5F0B-DF95474A4562}"/>
              </a:ext>
            </a:extLst>
          </p:cNvPr>
          <p:cNvSpPr>
            <a:spLocks noGrp="1"/>
          </p:cNvSpPr>
          <p:nvPr>
            <p:ph type="title"/>
          </p:nvPr>
        </p:nvSpPr>
        <p:spPr>
          <a:xfrm>
            <a:off x="283232" y="-126213"/>
            <a:ext cx="3796306" cy="2690949"/>
          </a:xfrm>
        </p:spPr>
        <p:txBody>
          <a:bodyPr vert="horz" lIns="91440" tIns="45720" rIns="91440" bIns="45720" rtlCol="0" anchor="t">
            <a:normAutofit/>
          </a:bodyPr>
          <a:lstStyle/>
          <a:p>
            <a:pPr>
              <a:spcAft>
                <a:spcPts val="800"/>
              </a:spcAft>
            </a:pPr>
            <a:r>
              <a:rPr lang="en-US" sz="3000" kern="1200" dirty="0">
                <a:solidFill>
                  <a:schemeClr val="tx1"/>
                </a:solidFill>
                <a:effectLst/>
                <a:latin typeface="+mj-lt"/>
                <a:ea typeface="+mj-ea"/>
                <a:cs typeface="+mj-cs"/>
              </a:rPr>
              <a:t> </a:t>
            </a:r>
            <a:br>
              <a:rPr lang="en-US" sz="3000" kern="1200" dirty="0">
                <a:solidFill>
                  <a:schemeClr val="tx1"/>
                </a:solidFill>
                <a:effectLst/>
                <a:latin typeface="+mj-lt"/>
                <a:ea typeface="+mj-ea"/>
                <a:cs typeface="+mj-cs"/>
              </a:rPr>
            </a:br>
            <a:endParaRPr lang="en-US" sz="3000" kern="1200" dirty="0">
              <a:solidFill>
                <a:schemeClr val="tx1"/>
              </a:solidFill>
              <a:latin typeface="+mj-lt"/>
              <a:ea typeface="+mj-ea"/>
              <a:cs typeface="+mj-cs"/>
            </a:endParaRPr>
          </a:p>
        </p:txBody>
      </p:sp>
      <p:grpSp>
        <p:nvGrpSpPr>
          <p:cNvPr id="11" name="Group 10">
            <a:extLst>
              <a:ext uri="{FF2B5EF4-FFF2-40B4-BE49-F238E27FC236}">
                <a16:creationId xmlns:a16="http://schemas.microsoft.com/office/drawing/2014/main" id="{B14B560F-9DD7-4302-A60B-EBD3EF59B07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09667" y="4415246"/>
            <a:ext cx="11982332" cy="2087795"/>
            <a:chOff x="143163" y="5763486"/>
            <a:chExt cx="11982332" cy="739555"/>
          </a:xfrm>
        </p:grpSpPr>
        <p:sp>
          <p:nvSpPr>
            <p:cNvPr id="12" name="Rectangle 11">
              <a:extLst>
                <a:ext uri="{FF2B5EF4-FFF2-40B4-BE49-F238E27FC236}">
                  <a16:creationId xmlns:a16="http://schemas.microsoft.com/office/drawing/2014/main" id="{3A9A4357-BD1D-4622-A4FE-766E6AB8DE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357444" y="5763486"/>
              <a:ext cx="11768051" cy="73955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Straight Connector 12">
              <a:extLst>
                <a:ext uri="{FF2B5EF4-FFF2-40B4-BE49-F238E27FC236}">
                  <a16:creationId xmlns:a16="http://schemas.microsoft.com/office/drawing/2014/main" id="{C21D6966-343E-49AC-A026-D2497E0C3CA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43163" y="5763486"/>
              <a:ext cx="1" cy="739555"/>
            </a:xfrm>
            <a:prstGeom prst="line">
              <a:avLst/>
            </a:prstGeom>
            <a:ln w="177800">
              <a:solidFill>
                <a:schemeClr val="accent4"/>
              </a:solidFill>
            </a:ln>
          </p:spPr>
          <p:style>
            <a:lnRef idx="1">
              <a:schemeClr val="accent1"/>
            </a:lnRef>
            <a:fillRef idx="0">
              <a:schemeClr val="accent1"/>
            </a:fillRef>
            <a:effectRef idx="0">
              <a:schemeClr val="accent1"/>
            </a:effectRef>
            <a:fontRef idx="minor">
              <a:schemeClr val="tx1"/>
            </a:fontRef>
          </p:style>
        </p:cxnSp>
      </p:grpSp>
      <p:sp>
        <p:nvSpPr>
          <p:cNvPr id="15" name="Rectangle 14">
            <a:extLst>
              <a:ext uri="{FF2B5EF4-FFF2-40B4-BE49-F238E27FC236}">
                <a16:creationId xmlns:a16="http://schemas.microsoft.com/office/drawing/2014/main" id="{2C1BBA94-3F40-40AA-8BB9-E69E25E537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3706" y="587829"/>
            <a:ext cx="6505300" cy="568234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09678054-A194-B2C3-9901-2FD68FD4A196}"/>
              </a:ext>
            </a:extLst>
          </p:cNvPr>
          <p:cNvSpPr txBox="1"/>
          <p:nvPr/>
        </p:nvSpPr>
        <p:spPr>
          <a:xfrm>
            <a:off x="5338356" y="1481283"/>
            <a:ext cx="5542387" cy="3248886"/>
          </a:xfrm>
          <a:prstGeom prst="rect">
            <a:avLst/>
          </a:prstGeom>
        </p:spPr>
        <p:txBody>
          <a:bodyPr vert="horz" lIns="91440" tIns="45720" rIns="91440" bIns="45720" rtlCol="0" anchor="t">
            <a:normAutofit/>
          </a:bodyPr>
          <a:lstStyle/>
          <a:p>
            <a:pPr marL="285750" indent="-228600">
              <a:lnSpc>
                <a:spcPct val="90000"/>
              </a:lnSpc>
              <a:spcAft>
                <a:spcPts val="600"/>
              </a:spcAft>
              <a:buFont typeface="Arial" panose="020B0604020202020204" pitchFamily="34" charset="0"/>
              <a:buChar char="•"/>
            </a:pPr>
            <a:r>
              <a:rPr lang="en-US" sz="2200" b="1" dirty="0">
                <a:effectLst/>
              </a:rPr>
              <a:t>Establishment of the information system</a:t>
            </a:r>
          </a:p>
          <a:p>
            <a:pPr marL="285750" indent="-228600">
              <a:lnSpc>
                <a:spcPct val="90000"/>
              </a:lnSpc>
              <a:spcAft>
                <a:spcPts val="600"/>
              </a:spcAft>
              <a:buFont typeface="Arial" panose="020B0604020202020204" pitchFamily="34" charset="0"/>
              <a:buChar char="•"/>
            </a:pPr>
            <a:r>
              <a:rPr lang="en-US" sz="2200" b="1" dirty="0">
                <a:effectLst/>
              </a:rPr>
              <a:t>Purpose of the information System</a:t>
            </a:r>
          </a:p>
          <a:p>
            <a:pPr marL="285750" indent="-228600">
              <a:lnSpc>
                <a:spcPct val="90000"/>
              </a:lnSpc>
              <a:spcAft>
                <a:spcPts val="600"/>
              </a:spcAft>
              <a:buFont typeface="Arial" panose="020B0604020202020204" pitchFamily="34" charset="0"/>
              <a:buChar char="•"/>
            </a:pPr>
            <a:r>
              <a:rPr lang="en-US" sz="2200" b="1" dirty="0">
                <a:effectLst/>
              </a:rPr>
              <a:t>Provision of information</a:t>
            </a:r>
          </a:p>
          <a:p>
            <a:pPr marL="285750" indent="-228600">
              <a:lnSpc>
                <a:spcPct val="90000"/>
              </a:lnSpc>
              <a:spcAft>
                <a:spcPts val="600"/>
              </a:spcAft>
              <a:buFont typeface="Arial" panose="020B0604020202020204" pitchFamily="34" charset="0"/>
              <a:buChar char="•"/>
            </a:pPr>
            <a:r>
              <a:rPr lang="en-US" sz="2200" b="1" dirty="0">
                <a:effectLst/>
              </a:rPr>
              <a:t>Registration and provision of waste information</a:t>
            </a:r>
          </a:p>
          <a:p>
            <a:pPr marL="285750" indent="-228600">
              <a:lnSpc>
                <a:spcPct val="90000"/>
              </a:lnSpc>
              <a:spcAft>
                <a:spcPts val="600"/>
              </a:spcAft>
              <a:buFont typeface="Arial" panose="020B0604020202020204" pitchFamily="34" charset="0"/>
              <a:buChar char="•"/>
            </a:pPr>
            <a:r>
              <a:rPr lang="en-US" sz="2200" b="1" dirty="0">
                <a:effectLst/>
              </a:rPr>
              <a:t>Registration and Reporting to the Waste Management Information System</a:t>
            </a:r>
            <a:endParaRPr lang="en-US" sz="2200" dirty="0">
              <a:effectLst/>
            </a:endParaRPr>
          </a:p>
        </p:txBody>
      </p:sp>
      <p:sp>
        <p:nvSpPr>
          <p:cNvPr id="4" name="TextBox 3">
            <a:extLst>
              <a:ext uri="{FF2B5EF4-FFF2-40B4-BE49-F238E27FC236}">
                <a16:creationId xmlns:a16="http://schemas.microsoft.com/office/drawing/2014/main" id="{30412E5F-B191-DFA2-61F9-4514968297D7}"/>
              </a:ext>
            </a:extLst>
          </p:cNvPr>
          <p:cNvSpPr txBox="1"/>
          <p:nvPr/>
        </p:nvSpPr>
        <p:spPr>
          <a:xfrm>
            <a:off x="363716" y="587829"/>
            <a:ext cx="4216997" cy="4527521"/>
          </a:xfrm>
          <a:prstGeom prst="rect">
            <a:avLst/>
          </a:prstGeom>
          <a:noFill/>
        </p:spPr>
        <p:txBody>
          <a:bodyPr wrap="square" rtlCol="0">
            <a:spAutoFit/>
          </a:bodyPr>
          <a:lstStyle/>
          <a:p>
            <a:pPr algn="just">
              <a:lnSpc>
                <a:spcPct val="150000"/>
              </a:lnSpc>
              <a:spcAft>
                <a:spcPts val="600"/>
              </a:spcAft>
            </a:pPr>
            <a:r>
              <a:rPr lang="en-GB" b="1" dirty="0">
                <a:solidFill>
                  <a:srgbClr val="000000"/>
                </a:solidFill>
                <a:effectLst/>
                <a:latin typeface="Arial" panose="020B0604020202020204" pitchFamily="34" charset="0"/>
                <a:ea typeface="Calibri" panose="020F0502020204030204" pitchFamily="34" charset="0"/>
                <a:cs typeface="AKPEOE+Arial"/>
              </a:rPr>
              <a:t>Part 2: Establishment of a Municipal Waste Management Forum</a:t>
            </a:r>
          </a:p>
          <a:p>
            <a:pPr marL="285750" indent="-285750" algn="just">
              <a:spcAft>
                <a:spcPts val="600"/>
              </a:spcAft>
              <a:buFont typeface="Arial" panose="020B0604020202020204" pitchFamily="34" charset="0"/>
              <a:buChar char="•"/>
            </a:pPr>
            <a:r>
              <a:rPr lang="en-GB" b="1" dirty="0">
                <a:effectLst/>
                <a:latin typeface="Arial" panose="020B0604020202020204" pitchFamily="34" charset="0"/>
                <a:ea typeface="Calibri" panose="020F0502020204030204" pitchFamily="34" charset="0"/>
              </a:rPr>
              <a:t>Formation of the Inter-Municipal Waste Management Forum</a:t>
            </a:r>
          </a:p>
          <a:p>
            <a:pPr marL="285750" indent="-285750" algn="just">
              <a:spcAft>
                <a:spcPts val="600"/>
              </a:spcAft>
              <a:buFont typeface="Arial" panose="020B0604020202020204" pitchFamily="34" charset="0"/>
              <a:buChar char="•"/>
            </a:pPr>
            <a:r>
              <a:rPr lang="en-GB" b="1" dirty="0">
                <a:effectLst/>
                <a:latin typeface="Arial" panose="020B0604020202020204" pitchFamily="34" charset="0"/>
                <a:ea typeface="Calibri" panose="020F0502020204030204" pitchFamily="34" charset="0"/>
              </a:rPr>
              <a:t>Composition of the district inter-municipal waste management forum</a:t>
            </a:r>
          </a:p>
          <a:p>
            <a:pPr marL="285750" indent="-285750" algn="just">
              <a:spcAft>
                <a:spcPts val="600"/>
              </a:spcAft>
              <a:buFont typeface="Arial" panose="020B0604020202020204" pitchFamily="34" charset="0"/>
              <a:buChar char="•"/>
            </a:pPr>
            <a:r>
              <a:rPr lang="en-GB" b="1" dirty="0">
                <a:effectLst/>
                <a:latin typeface="Arial" panose="020B0604020202020204" pitchFamily="34" charset="0"/>
                <a:ea typeface="Calibri" panose="020F0502020204030204" pitchFamily="34" charset="0"/>
              </a:rPr>
              <a:t>Role of the municipal waste management forum</a:t>
            </a:r>
          </a:p>
          <a:p>
            <a:pPr marL="285750" indent="-285750" algn="just">
              <a:spcAft>
                <a:spcPts val="600"/>
              </a:spcAft>
              <a:buFont typeface="Arial" panose="020B0604020202020204" pitchFamily="34" charset="0"/>
              <a:buChar char="•"/>
            </a:pPr>
            <a:r>
              <a:rPr lang="en-GB" b="1" dirty="0">
                <a:effectLst/>
                <a:latin typeface="Arial" panose="020B0604020202020204" pitchFamily="34" charset="0"/>
                <a:ea typeface="Calibri" panose="020F0502020204030204" pitchFamily="34" charset="0"/>
                <a:cs typeface="Times New Roman" panose="02020603050405020304" pitchFamily="18" charset="0"/>
              </a:rPr>
              <a:t>Meetings of the municipal waste management forum</a:t>
            </a:r>
            <a:endParaRPr lang="en-ZA" dirty="0">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600"/>
              </a:spcAft>
            </a:pPr>
            <a:endParaRPr lang="en-GB" b="1" dirty="0">
              <a:effectLst/>
              <a:latin typeface="Arial" panose="020B0604020202020204" pitchFamily="34" charset="0"/>
              <a:ea typeface="Calibri" panose="020F0502020204030204" pitchFamily="34" charset="0"/>
            </a:endParaRPr>
          </a:p>
          <a:p>
            <a:pPr marL="285750" indent="-285750" algn="just">
              <a:lnSpc>
                <a:spcPct val="150000"/>
              </a:lnSpc>
              <a:spcAft>
                <a:spcPts val="600"/>
              </a:spcAft>
              <a:buFont typeface="Arial" panose="020B0604020202020204" pitchFamily="34" charset="0"/>
              <a:buChar char="•"/>
            </a:pPr>
            <a:endParaRPr lang="en-ZA" dirty="0">
              <a:solidFill>
                <a:srgbClr val="000000"/>
              </a:solidFill>
              <a:effectLst/>
              <a:latin typeface="AKPEOE+Arial"/>
              <a:ea typeface="Calibri" panose="020F0502020204030204" pitchFamily="34" charset="0"/>
              <a:cs typeface="AKPEOE+Arial"/>
            </a:endParaRPr>
          </a:p>
        </p:txBody>
      </p:sp>
      <p:sp>
        <p:nvSpPr>
          <p:cNvPr id="14" name="TextBox 13">
            <a:extLst>
              <a:ext uri="{FF2B5EF4-FFF2-40B4-BE49-F238E27FC236}">
                <a16:creationId xmlns:a16="http://schemas.microsoft.com/office/drawing/2014/main" id="{D9206B1D-5D1A-1CC0-37DC-6C8C89976257}"/>
              </a:ext>
            </a:extLst>
          </p:cNvPr>
          <p:cNvSpPr txBox="1"/>
          <p:nvPr/>
        </p:nvSpPr>
        <p:spPr>
          <a:xfrm>
            <a:off x="5338356" y="782507"/>
            <a:ext cx="6096000" cy="923330"/>
          </a:xfrm>
          <a:prstGeom prst="rect">
            <a:avLst/>
          </a:prstGeom>
          <a:noFill/>
        </p:spPr>
        <p:txBody>
          <a:bodyPr wrap="square">
            <a:spAutoFit/>
          </a:bodyPr>
          <a:lstStyle/>
          <a:p>
            <a:r>
              <a:rPr lang="en-US" sz="1800" b="1" kern="1200" dirty="0">
                <a:solidFill>
                  <a:schemeClr val="tx1"/>
                </a:solidFill>
                <a:effectLst/>
                <a:latin typeface="Arial" panose="020B0604020202020204" pitchFamily="34" charset="0"/>
                <a:ea typeface="+mj-ea"/>
                <a:cs typeface="Arial" panose="020B0604020202020204" pitchFamily="34" charset="0"/>
              </a:rPr>
              <a:t>CHAPTER 4: WASTE MANAGEMENT INFORMATION SYSTEM</a:t>
            </a:r>
            <a:br>
              <a:rPr lang="en-US" sz="1800" kern="1200" dirty="0">
                <a:solidFill>
                  <a:schemeClr val="tx1"/>
                </a:solidFill>
                <a:effectLst/>
                <a:latin typeface="+mj-lt"/>
                <a:ea typeface="+mj-ea"/>
                <a:cs typeface="+mj-cs"/>
              </a:rPr>
            </a:br>
            <a:endParaRPr lang="en-ZA" dirty="0"/>
          </a:p>
        </p:txBody>
      </p:sp>
    </p:spTree>
    <p:extLst>
      <p:ext uri="{BB962C8B-B14F-4D97-AF65-F5344CB8AC3E}">
        <p14:creationId xmlns:p14="http://schemas.microsoft.com/office/powerpoint/2010/main" val="24227283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BD55E05-51A2-4173-A7FA-869DE4F71A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013450"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41EBE48-F7D6-B80C-5D92-B9BA2C98FDDC}"/>
              </a:ext>
            </a:extLst>
          </p:cNvPr>
          <p:cNvSpPr>
            <a:spLocks noGrp="1"/>
          </p:cNvSpPr>
          <p:nvPr>
            <p:ph type="title"/>
          </p:nvPr>
        </p:nvSpPr>
        <p:spPr>
          <a:xfrm>
            <a:off x="838200" y="621792"/>
            <a:ext cx="4795157" cy="1178433"/>
          </a:xfrm>
        </p:spPr>
        <p:txBody>
          <a:bodyPr vert="horz" lIns="91440" tIns="45720" rIns="91440" bIns="45720" rtlCol="0" anchor="ctr">
            <a:normAutofit/>
          </a:bodyPr>
          <a:lstStyle/>
          <a:p>
            <a:r>
              <a:rPr lang="en-US" sz="1800" b="1" kern="1200" dirty="0">
                <a:solidFill>
                  <a:schemeClr val="bg1"/>
                </a:solidFill>
                <a:effectLst/>
                <a:latin typeface="Arial" panose="020B0604020202020204" pitchFamily="34" charset="0"/>
                <a:cs typeface="Arial" panose="020B0604020202020204" pitchFamily="34" charset="0"/>
              </a:rPr>
              <a:t>CHAPTER 5: MUNICIPAL SERVICE</a:t>
            </a:r>
            <a:br>
              <a:rPr lang="en-US" sz="1800" kern="1200" dirty="0">
                <a:solidFill>
                  <a:schemeClr val="bg1"/>
                </a:solidFill>
                <a:effectLst/>
                <a:latin typeface="Arial" panose="020B0604020202020204" pitchFamily="34" charset="0"/>
                <a:cs typeface="Arial" panose="020B0604020202020204" pitchFamily="34" charset="0"/>
              </a:rPr>
            </a:br>
            <a:endParaRPr lang="en-US" sz="1800" kern="1200" dirty="0">
              <a:solidFill>
                <a:schemeClr val="bg1"/>
              </a:solidFill>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741DE69E-69A4-FD81-9783-B4917B8E9E75}"/>
              </a:ext>
            </a:extLst>
          </p:cNvPr>
          <p:cNvSpPr txBox="1"/>
          <p:nvPr/>
        </p:nvSpPr>
        <p:spPr>
          <a:xfrm>
            <a:off x="6521450" y="621792"/>
            <a:ext cx="4832349" cy="5413248"/>
          </a:xfrm>
          <a:prstGeom prst="rect">
            <a:avLst/>
          </a:prstGeom>
        </p:spPr>
        <p:txBody>
          <a:bodyPr vert="horz" lIns="91440" tIns="45720" rIns="91440" bIns="45720" rtlCol="0" anchor="ctr">
            <a:normAutofit/>
          </a:bodyPr>
          <a:lstStyle/>
          <a:p>
            <a:pPr marL="285750" indent="-228600">
              <a:lnSpc>
                <a:spcPct val="90000"/>
              </a:lnSpc>
              <a:spcAft>
                <a:spcPts val="600"/>
              </a:spcAft>
              <a:buFont typeface="Arial" panose="020B0604020202020204" pitchFamily="34" charset="0"/>
              <a:buChar char="•"/>
            </a:pPr>
            <a:r>
              <a:rPr lang="en-US" b="1" dirty="0">
                <a:effectLst/>
                <a:latin typeface="Arial" panose="020B0604020202020204" pitchFamily="34" charset="0"/>
                <a:cs typeface="Arial" panose="020B0604020202020204" pitchFamily="34" charset="0"/>
              </a:rPr>
              <a:t>Accessibility to Municipal Services</a:t>
            </a:r>
          </a:p>
          <a:p>
            <a:pPr marL="285750" indent="-228600">
              <a:lnSpc>
                <a:spcPct val="90000"/>
              </a:lnSpc>
              <a:spcAft>
                <a:spcPts val="600"/>
              </a:spcAft>
              <a:buFont typeface="Arial" panose="020B0604020202020204" pitchFamily="34" charset="0"/>
              <a:buChar char="•"/>
            </a:pPr>
            <a:r>
              <a:rPr lang="en-US" b="1" dirty="0">
                <a:effectLst/>
                <a:latin typeface="Arial" panose="020B0604020202020204" pitchFamily="34" charset="0"/>
                <a:cs typeface="Arial" panose="020B0604020202020204" pitchFamily="34" charset="0"/>
              </a:rPr>
              <a:t>The Provision of the Municipal Service</a:t>
            </a:r>
            <a:endParaRPr lang="en-US" dirty="0">
              <a:effectLst/>
              <a:latin typeface="Arial" panose="020B0604020202020204" pitchFamily="34" charset="0"/>
              <a:cs typeface="Arial" panose="020B0604020202020204" pitchFamily="34" charset="0"/>
            </a:endParaRPr>
          </a:p>
          <a:p>
            <a:pPr marL="285750" indent="-228600">
              <a:lnSpc>
                <a:spcPct val="90000"/>
              </a:lnSpc>
              <a:spcAft>
                <a:spcPts val="600"/>
              </a:spcAft>
              <a:buFont typeface="Arial" panose="020B0604020202020204" pitchFamily="34" charset="0"/>
              <a:buChar char="•"/>
            </a:pPr>
            <a:r>
              <a:rPr lang="en-US" b="1" dirty="0">
                <a:effectLst/>
                <a:latin typeface="Arial" panose="020B0604020202020204" pitchFamily="34" charset="0"/>
                <a:cs typeface="Arial" panose="020B0604020202020204" pitchFamily="34" charset="0"/>
              </a:rPr>
              <a:t>Service Providers/Contractors</a:t>
            </a:r>
          </a:p>
          <a:p>
            <a:pPr marL="285750" indent="-228600">
              <a:lnSpc>
                <a:spcPct val="90000"/>
              </a:lnSpc>
              <a:spcAft>
                <a:spcPts val="600"/>
              </a:spcAft>
              <a:buFont typeface="Arial" panose="020B0604020202020204" pitchFamily="34" charset="0"/>
              <a:buChar char="•"/>
            </a:pPr>
            <a:r>
              <a:rPr lang="en-US" b="1" dirty="0">
                <a:effectLst/>
                <a:latin typeface="Arial" panose="020B0604020202020204" pitchFamily="34" charset="0"/>
                <a:cs typeface="Arial" panose="020B0604020202020204" pitchFamily="34" charset="0"/>
              </a:rPr>
              <a:t>Charges and fees</a:t>
            </a:r>
            <a:endParaRPr lang="en-US" dirty="0">
              <a:effectLst/>
              <a:latin typeface="Arial" panose="020B0604020202020204" pitchFamily="34" charset="0"/>
              <a:cs typeface="Arial" panose="020B0604020202020204" pitchFamily="34" charset="0"/>
            </a:endParaRPr>
          </a:p>
          <a:p>
            <a:pPr marL="285750" indent="-228600">
              <a:lnSpc>
                <a:spcPct val="90000"/>
              </a:lnSpc>
              <a:spcAft>
                <a:spcPts val="600"/>
              </a:spcAft>
              <a:buFont typeface="Arial" panose="020B0604020202020204" pitchFamily="34" charset="0"/>
              <a:buChar char="•"/>
            </a:pPr>
            <a:endParaRPr lang="en-US" sz="2400" dirty="0"/>
          </a:p>
        </p:txBody>
      </p:sp>
      <p:sp>
        <p:nvSpPr>
          <p:cNvPr id="4" name="TextBox 3">
            <a:extLst>
              <a:ext uri="{FF2B5EF4-FFF2-40B4-BE49-F238E27FC236}">
                <a16:creationId xmlns:a16="http://schemas.microsoft.com/office/drawing/2014/main" id="{08FBB250-52CA-1187-A416-39ECD8AF7999}"/>
              </a:ext>
            </a:extLst>
          </p:cNvPr>
          <p:cNvSpPr txBox="1"/>
          <p:nvPr/>
        </p:nvSpPr>
        <p:spPr>
          <a:xfrm>
            <a:off x="129309" y="2318327"/>
            <a:ext cx="5781964" cy="1477328"/>
          </a:xfrm>
          <a:prstGeom prst="rect">
            <a:avLst/>
          </a:prstGeom>
          <a:noFill/>
        </p:spPr>
        <p:txBody>
          <a:bodyPr wrap="square" rtlCol="0">
            <a:spAutoFit/>
          </a:bodyPr>
          <a:lstStyle/>
          <a:p>
            <a:r>
              <a:rPr lang="en-GB" dirty="0">
                <a:solidFill>
                  <a:schemeClr val="bg1"/>
                </a:solidFill>
                <a:latin typeface="Arial" panose="020B0604020202020204" pitchFamily="34" charset="0"/>
                <a:cs typeface="Arial" panose="020B0604020202020204" pitchFamily="34" charset="0"/>
              </a:rPr>
              <a:t>Charges and fees are to be approved by finance and must be equivalent to the cost of providing the service.</a:t>
            </a:r>
          </a:p>
          <a:p>
            <a:r>
              <a:rPr lang="en-GB" dirty="0">
                <a:solidFill>
                  <a:schemeClr val="bg1"/>
                </a:solidFill>
                <a:latin typeface="Arial" panose="020B0604020202020204" pitchFamily="34" charset="0"/>
                <a:cs typeface="Arial" panose="020B0604020202020204" pitchFamily="34" charset="0"/>
              </a:rPr>
              <a:t>The actual cost of service provision should be considered and means of the recovery of such costs should be prioritized. </a:t>
            </a:r>
            <a:endParaRPr lang="en-ZA"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534730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3AD318CC-E2A8-4E27-9548-A047A78999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7339DF4-54BC-B683-E3B2-7A52F4BC3041}"/>
              </a:ext>
            </a:extLst>
          </p:cNvPr>
          <p:cNvSpPr>
            <a:spLocks noGrp="1"/>
          </p:cNvSpPr>
          <p:nvPr>
            <p:ph type="title"/>
          </p:nvPr>
        </p:nvSpPr>
        <p:spPr>
          <a:xfrm>
            <a:off x="402903" y="117565"/>
            <a:ext cx="3796306" cy="1377370"/>
          </a:xfrm>
        </p:spPr>
        <p:txBody>
          <a:bodyPr vert="horz" lIns="91440" tIns="45720" rIns="91440" bIns="45720" rtlCol="0" anchor="t">
            <a:normAutofit fontScale="90000"/>
          </a:bodyPr>
          <a:lstStyle/>
          <a:p>
            <a:br>
              <a:rPr lang="en-US" sz="3000" b="1" kern="1200" dirty="0">
                <a:solidFill>
                  <a:schemeClr val="tx1"/>
                </a:solidFill>
                <a:effectLst/>
                <a:latin typeface="+mj-lt"/>
                <a:ea typeface="+mj-ea"/>
                <a:cs typeface="+mj-cs"/>
              </a:rPr>
            </a:br>
            <a:br>
              <a:rPr lang="en-US" sz="3000" b="1" kern="1200" dirty="0">
                <a:solidFill>
                  <a:schemeClr val="tx1"/>
                </a:solidFill>
                <a:effectLst/>
                <a:latin typeface="+mj-lt"/>
                <a:ea typeface="+mj-ea"/>
                <a:cs typeface="+mj-cs"/>
              </a:rPr>
            </a:br>
            <a:r>
              <a:rPr lang="en-US" sz="1800" b="1" kern="1200" dirty="0">
                <a:solidFill>
                  <a:schemeClr val="tx1"/>
                </a:solidFill>
                <a:effectLst/>
                <a:latin typeface="Arial" panose="020B0604020202020204" pitchFamily="34" charset="0"/>
                <a:cs typeface="Arial" panose="020B0604020202020204" pitchFamily="34" charset="0"/>
              </a:rPr>
              <a:t>CHAPTER 6: RECYCLING OF WASTE</a:t>
            </a:r>
            <a:br>
              <a:rPr lang="en-US" sz="1800" kern="1200" dirty="0">
                <a:solidFill>
                  <a:schemeClr val="tx1"/>
                </a:solidFill>
                <a:effectLst/>
                <a:latin typeface="+mj-lt"/>
                <a:ea typeface="+mj-ea"/>
                <a:cs typeface="+mj-cs"/>
              </a:rPr>
            </a:br>
            <a:endParaRPr lang="en-US" sz="3000" kern="1200" dirty="0">
              <a:solidFill>
                <a:schemeClr val="tx1"/>
              </a:solidFill>
              <a:latin typeface="+mj-lt"/>
              <a:ea typeface="+mj-ea"/>
              <a:cs typeface="+mj-cs"/>
            </a:endParaRPr>
          </a:p>
        </p:txBody>
      </p:sp>
      <p:grpSp>
        <p:nvGrpSpPr>
          <p:cNvPr id="25" name="Group 24">
            <a:extLst>
              <a:ext uri="{FF2B5EF4-FFF2-40B4-BE49-F238E27FC236}">
                <a16:creationId xmlns:a16="http://schemas.microsoft.com/office/drawing/2014/main" id="{B14B560F-9DD7-4302-A60B-EBD3EF59B07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09667" y="4415246"/>
            <a:ext cx="11982332" cy="2087795"/>
            <a:chOff x="143163" y="5763486"/>
            <a:chExt cx="11982332" cy="739555"/>
          </a:xfrm>
        </p:grpSpPr>
        <p:sp>
          <p:nvSpPr>
            <p:cNvPr id="26" name="Rectangle 25">
              <a:extLst>
                <a:ext uri="{FF2B5EF4-FFF2-40B4-BE49-F238E27FC236}">
                  <a16:creationId xmlns:a16="http://schemas.microsoft.com/office/drawing/2014/main" id="{3A9A4357-BD1D-4622-A4FE-766E6AB8DE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357444" y="5763486"/>
              <a:ext cx="11768051" cy="73955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7" name="Straight Connector 26">
              <a:extLst>
                <a:ext uri="{FF2B5EF4-FFF2-40B4-BE49-F238E27FC236}">
                  <a16:creationId xmlns:a16="http://schemas.microsoft.com/office/drawing/2014/main" id="{C21D6966-343E-49AC-A026-D2497E0C3CA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43163" y="5763486"/>
              <a:ext cx="1" cy="739555"/>
            </a:xfrm>
            <a:prstGeom prst="line">
              <a:avLst/>
            </a:prstGeom>
            <a:ln w="177800">
              <a:solidFill>
                <a:schemeClr val="accent4"/>
              </a:solidFill>
            </a:ln>
          </p:spPr>
          <p:style>
            <a:lnRef idx="1">
              <a:schemeClr val="accent1"/>
            </a:lnRef>
            <a:fillRef idx="0">
              <a:schemeClr val="accent1"/>
            </a:fillRef>
            <a:effectRef idx="0">
              <a:schemeClr val="accent1"/>
            </a:effectRef>
            <a:fontRef idx="minor">
              <a:schemeClr val="tx1"/>
            </a:fontRef>
          </p:style>
        </p:cxnSp>
      </p:grpSp>
      <p:sp>
        <p:nvSpPr>
          <p:cNvPr id="29" name="Rectangle 28">
            <a:extLst>
              <a:ext uri="{FF2B5EF4-FFF2-40B4-BE49-F238E27FC236}">
                <a16:creationId xmlns:a16="http://schemas.microsoft.com/office/drawing/2014/main" id="{2C1BBA94-3F40-40AA-8BB9-E69E25E537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3706" y="587829"/>
            <a:ext cx="6505300" cy="568234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E26F34CA-2D04-1DCD-E805-3F4F3AA8BE76}"/>
              </a:ext>
            </a:extLst>
          </p:cNvPr>
          <p:cNvSpPr txBox="1"/>
          <p:nvPr/>
        </p:nvSpPr>
        <p:spPr>
          <a:xfrm>
            <a:off x="55948" y="2086159"/>
            <a:ext cx="5542387" cy="4300447"/>
          </a:xfrm>
          <a:prstGeom prst="rect">
            <a:avLst/>
          </a:prstGeom>
        </p:spPr>
        <p:txBody>
          <a:bodyPr vert="horz" lIns="91440" tIns="45720" rIns="91440" bIns="45720" rtlCol="0" anchor="t">
            <a:normAutofit/>
          </a:bodyPr>
          <a:lstStyle/>
          <a:p>
            <a:pPr marL="285750" indent="-228600">
              <a:lnSpc>
                <a:spcPct val="90000"/>
              </a:lnSpc>
              <a:spcAft>
                <a:spcPts val="600"/>
              </a:spcAft>
              <a:buFont typeface="Arial" panose="020B0604020202020204" pitchFamily="34" charset="0"/>
              <a:buChar char="•"/>
            </a:pPr>
            <a:r>
              <a:rPr lang="en-US" b="1" dirty="0">
                <a:effectLst/>
              </a:rPr>
              <a:t>Reduction, Re-use, Recycling and Recovery of Waste</a:t>
            </a:r>
          </a:p>
          <a:p>
            <a:pPr marL="285750" indent="-228600">
              <a:lnSpc>
                <a:spcPct val="90000"/>
              </a:lnSpc>
              <a:spcAft>
                <a:spcPts val="600"/>
              </a:spcAft>
              <a:buFont typeface="Arial" panose="020B0604020202020204" pitchFamily="34" charset="0"/>
              <a:buChar char="•"/>
            </a:pPr>
            <a:r>
              <a:rPr lang="en-US" b="1" dirty="0">
                <a:effectLst/>
              </a:rPr>
              <a:t>Obligation to Separate Waste into Recyclables and Non-recyclables</a:t>
            </a:r>
          </a:p>
          <a:p>
            <a:pPr marL="285750" indent="-228600">
              <a:lnSpc>
                <a:spcPct val="90000"/>
              </a:lnSpc>
              <a:spcAft>
                <a:spcPts val="600"/>
              </a:spcAft>
              <a:buFont typeface="Arial" panose="020B0604020202020204" pitchFamily="34" charset="0"/>
              <a:buChar char="•"/>
            </a:pPr>
            <a:r>
              <a:rPr lang="en-US" b="1" dirty="0">
                <a:effectLst/>
              </a:rPr>
              <a:t>Storage, Separation and Collection of Recyclable Domestic Waste</a:t>
            </a:r>
            <a:endParaRPr lang="en-US" dirty="0"/>
          </a:p>
        </p:txBody>
      </p:sp>
      <p:sp>
        <p:nvSpPr>
          <p:cNvPr id="5" name="TextBox 4">
            <a:extLst>
              <a:ext uri="{FF2B5EF4-FFF2-40B4-BE49-F238E27FC236}">
                <a16:creationId xmlns:a16="http://schemas.microsoft.com/office/drawing/2014/main" id="{04334075-A2FE-EC49-9CEC-F62ABDBBFE1E}"/>
              </a:ext>
            </a:extLst>
          </p:cNvPr>
          <p:cNvSpPr txBox="1"/>
          <p:nvPr/>
        </p:nvSpPr>
        <p:spPr>
          <a:xfrm>
            <a:off x="950224" y="397488"/>
            <a:ext cx="10688782" cy="380682"/>
          </a:xfrm>
          <a:prstGeom prst="rect">
            <a:avLst/>
          </a:prstGeom>
          <a:noFill/>
        </p:spPr>
        <p:txBody>
          <a:bodyPr wrap="square" rtlCol="0">
            <a:spAutoFit/>
          </a:bodyPr>
          <a:lstStyle/>
          <a:p>
            <a:pPr marL="914400" indent="457200" algn="ctr">
              <a:lnSpc>
                <a:spcPct val="150000"/>
              </a:lnSpc>
              <a:spcAft>
                <a:spcPts val="600"/>
              </a:spcAft>
            </a:pPr>
            <a:r>
              <a:rPr lang="en-GB" sz="1400" b="1" dirty="0">
                <a:solidFill>
                  <a:srgbClr val="000000"/>
                </a:solidFill>
                <a:effectLst/>
                <a:latin typeface="Arial" panose="020B0604020202020204" pitchFamily="34" charset="0"/>
                <a:ea typeface="Calibri" panose="020F0502020204030204" pitchFamily="34" charset="0"/>
                <a:cs typeface="AKPEOE+Arial"/>
              </a:rPr>
              <a:t>CHAPTER 7: LICENCE AND CONTRACTS</a:t>
            </a:r>
            <a:endParaRPr lang="en-ZA" sz="1400" dirty="0">
              <a:solidFill>
                <a:srgbClr val="000000"/>
              </a:solidFill>
              <a:effectLst/>
              <a:latin typeface="AKPEOE+Arial"/>
              <a:ea typeface="Calibri" panose="020F0502020204030204" pitchFamily="34" charset="0"/>
              <a:cs typeface="AKPEOE+Arial"/>
            </a:endParaRPr>
          </a:p>
        </p:txBody>
      </p:sp>
      <p:sp>
        <p:nvSpPr>
          <p:cNvPr id="7" name="TextBox 6">
            <a:extLst>
              <a:ext uri="{FF2B5EF4-FFF2-40B4-BE49-F238E27FC236}">
                <a16:creationId xmlns:a16="http://schemas.microsoft.com/office/drawing/2014/main" id="{2E09C0FD-868E-F7B1-0E1B-3496DF2ABDC5}"/>
              </a:ext>
            </a:extLst>
          </p:cNvPr>
          <p:cNvSpPr txBox="1"/>
          <p:nvPr/>
        </p:nvSpPr>
        <p:spPr>
          <a:xfrm>
            <a:off x="5705475" y="1161461"/>
            <a:ext cx="10365509" cy="1692771"/>
          </a:xfrm>
          <a:prstGeom prst="rect">
            <a:avLst/>
          </a:prstGeom>
          <a:noFill/>
        </p:spPr>
        <p:txBody>
          <a:bodyPr wrap="square" rtlCol="0">
            <a:spAutoFit/>
          </a:bodyPr>
          <a:lstStyle/>
          <a:p>
            <a:pPr marL="285750" indent="-285750">
              <a:spcAft>
                <a:spcPts val="600"/>
              </a:spcAft>
              <a:buFont typeface="Arial" panose="020B0604020202020204" pitchFamily="34" charset="0"/>
              <a:buChar char="•"/>
            </a:pPr>
            <a:r>
              <a:rPr lang="en-GB" sz="1600" b="1" dirty="0">
                <a:solidFill>
                  <a:srgbClr val="000000"/>
                </a:solidFill>
                <a:effectLst/>
                <a:latin typeface="Arial" panose="020B0604020202020204" pitchFamily="34" charset="0"/>
                <a:ea typeface="Calibri" panose="020F0502020204030204" pitchFamily="34" charset="0"/>
                <a:cs typeface="AKPEOE+Arial"/>
              </a:rPr>
              <a:t>Waste Transporter Registration</a:t>
            </a:r>
          </a:p>
          <a:p>
            <a:pPr marL="285750" indent="-285750">
              <a:spcAft>
                <a:spcPts val="600"/>
              </a:spcAft>
              <a:buFont typeface="Arial" panose="020B0604020202020204" pitchFamily="34" charset="0"/>
              <a:buChar char="•"/>
            </a:pPr>
            <a:r>
              <a:rPr lang="en-GB" sz="1600" b="1" dirty="0">
                <a:effectLst/>
                <a:latin typeface="Arial" panose="020B0604020202020204" pitchFamily="34" charset="0"/>
                <a:ea typeface="Calibri" panose="020F0502020204030204" pitchFamily="34" charset="0"/>
              </a:rPr>
              <a:t>Registration </a:t>
            </a:r>
          </a:p>
          <a:p>
            <a:pPr marL="285750" indent="-285750">
              <a:spcAft>
                <a:spcPts val="600"/>
              </a:spcAft>
              <a:buFont typeface="Arial" panose="020B0604020202020204" pitchFamily="34" charset="0"/>
              <a:buChar char="•"/>
            </a:pPr>
            <a:r>
              <a:rPr lang="en-GB" sz="1600" b="1" dirty="0">
                <a:solidFill>
                  <a:srgbClr val="000000"/>
                </a:solidFill>
                <a:effectLst/>
                <a:latin typeface="Arial" panose="020B0604020202020204" pitchFamily="34" charset="0"/>
                <a:ea typeface="Calibri" panose="020F0502020204030204" pitchFamily="34" charset="0"/>
                <a:cs typeface="AKPEOE+Arial"/>
              </a:rPr>
              <a:t>Supervision of registered waste transporters </a:t>
            </a:r>
            <a:endParaRPr lang="en-ZA" sz="1600" dirty="0">
              <a:solidFill>
                <a:srgbClr val="000000"/>
              </a:solidFill>
              <a:effectLst/>
              <a:latin typeface="AKPEOE+Arial"/>
              <a:ea typeface="Calibri" panose="020F0502020204030204" pitchFamily="34" charset="0"/>
              <a:cs typeface="AKPEOE+Arial"/>
            </a:endParaRPr>
          </a:p>
          <a:p>
            <a:pPr marL="285750" indent="-285750">
              <a:spcAft>
                <a:spcPts val="600"/>
              </a:spcAft>
              <a:buFont typeface="Arial" panose="020B0604020202020204" pitchFamily="34" charset="0"/>
              <a:buChar char="•"/>
            </a:pPr>
            <a:r>
              <a:rPr lang="en-GB" sz="1800" b="1" dirty="0">
                <a:solidFill>
                  <a:srgbClr val="000000"/>
                </a:solidFill>
                <a:effectLst/>
                <a:latin typeface="Arial" panose="020B0604020202020204" pitchFamily="34" charset="0"/>
                <a:ea typeface="Calibri" panose="020F0502020204030204" pitchFamily="34" charset="0"/>
                <a:cs typeface="AKPEOE+Arial"/>
              </a:rPr>
              <a:t> </a:t>
            </a:r>
            <a:endParaRPr lang="en-ZA" sz="1800" dirty="0">
              <a:solidFill>
                <a:srgbClr val="000000"/>
              </a:solidFill>
              <a:effectLst/>
              <a:latin typeface="AKPEOE+Arial"/>
              <a:ea typeface="Calibri" panose="020F0502020204030204" pitchFamily="34" charset="0"/>
              <a:cs typeface="AKPEOE+Arial"/>
            </a:endParaRPr>
          </a:p>
          <a:p>
            <a:pPr marL="285750" indent="-285750">
              <a:spcAft>
                <a:spcPts val="600"/>
              </a:spcAft>
              <a:buFont typeface="Arial" panose="020B0604020202020204" pitchFamily="34" charset="0"/>
              <a:buChar char="•"/>
            </a:pPr>
            <a:endParaRPr lang="en-ZA" dirty="0"/>
          </a:p>
        </p:txBody>
      </p:sp>
      <p:sp>
        <p:nvSpPr>
          <p:cNvPr id="3" name="TextBox 2">
            <a:extLst>
              <a:ext uri="{FF2B5EF4-FFF2-40B4-BE49-F238E27FC236}">
                <a16:creationId xmlns:a16="http://schemas.microsoft.com/office/drawing/2014/main" id="{90928BAA-2EDC-FDFF-D503-EA7586075FB4}"/>
              </a:ext>
            </a:extLst>
          </p:cNvPr>
          <p:cNvSpPr txBox="1"/>
          <p:nvPr/>
        </p:nvSpPr>
        <p:spPr>
          <a:xfrm>
            <a:off x="5429839" y="3761295"/>
            <a:ext cx="6014301" cy="1477328"/>
          </a:xfrm>
          <a:prstGeom prst="rect">
            <a:avLst/>
          </a:prstGeom>
          <a:noFill/>
        </p:spPr>
        <p:txBody>
          <a:bodyPr wrap="square" rtlCol="0">
            <a:spAutoFit/>
          </a:bodyPr>
          <a:lstStyle/>
          <a:p>
            <a:r>
              <a:rPr lang="en-GB" b="1" dirty="0">
                <a:latin typeface="Arial" panose="020B0604020202020204" pitchFamily="34" charset="0"/>
                <a:cs typeface="Arial" panose="020B0604020202020204" pitchFamily="34" charset="0"/>
              </a:rPr>
              <a:t>Recycling initiative are paramount to waste management and the reduction of waste disposal costs. The programmes should steer the municipality to grow towards the establishment of materials recovery facilities.</a:t>
            </a:r>
            <a:endParaRPr lang="en-ZA"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701402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95724071-AC7B-4A67-934B-CD7F907458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4573"/>
            <a:ext cx="12192000" cy="1855871"/>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30F81BAB-E6B7-4880-6C82-D8E98256A64F}"/>
              </a:ext>
            </a:extLst>
          </p:cNvPr>
          <p:cNvSpPr txBox="1"/>
          <p:nvPr/>
        </p:nvSpPr>
        <p:spPr>
          <a:xfrm>
            <a:off x="838200" y="2498725"/>
            <a:ext cx="10515600" cy="1512888"/>
          </a:xfrm>
          <a:prstGeom prst="rect">
            <a:avLst/>
          </a:prstGeom>
          <a:noFill/>
        </p:spPr>
        <p:txBody>
          <a:bodyPr wrap="square" rtlCol="0" anchor="t">
            <a:normAutofit/>
          </a:bodyPr>
          <a:lstStyle/>
          <a:p>
            <a:pPr marL="285750" indent="-285750">
              <a:spcAft>
                <a:spcPts val="600"/>
              </a:spcAft>
              <a:buFont typeface="Arial" panose="020B0604020202020204" pitchFamily="34" charset="0"/>
              <a:buChar char="•"/>
            </a:pPr>
            <a:r>
              <a:rPr lang="en-GB" b="1" dirty="0">
                <a:effectLst/>
                <a:latin typeface="Arial" panose="020B0604020202020204" pitchFamily="34" charset="0"/>
                <a:ea typeface="Calibri" panose="020F0502020204030204" pitchFamily="34" charset="0"/>
              </a:rPr>
              <a:t>Notice of compliance and representations</a:t>
            </a:r>
          </a:p>
          <a:p>
            <a:pPr marL="285750" indent="-285750">
              <a:spcAft>
                <a:spcPts val="600"/>
              </a:spcAft>
              <a:buFont typeface="Arial" panose="020B0604020202020204" pitchFamily="34" charset="0"/>
              <a:buChar char="•"/>
            </a:pPr>
            <a:r>
              <a:rPr lang="en-GB" b="1" dirty="0">
                <a:effectLst/>
                <a:latin typeface="Arial" panose="020B0604020202020204" pitchFamily="34" charset="0"/>
                <a:ea typeface="Calibri" panose="020F0502020204030204" pitchFamily="34" charset="0"/>
              </a:rPr>
              <a:t>Serving of the compliance Notice</a:t>
            </a:r>
            <a:endParaRPr lang="en-ZA" dirty="0"/>
          </a:p>
        </p:txBody>
      </p:sp>
      <p:sp>
        <p:nvSpPr>
          <p:cNvPr id="4" name="TextBox 3">
            <a:extLst>
              <a:ext uri="{FF2B5EF4-FFF2-40B4-BE49-F238E27FC236}">
                <a16:creationId xmlns:a16="http://schemas.microsoft.com/office/drawing/2014/main" id="{4F9866DB-9AEA-62C1-0747-20B64E414C9D}"/>
              </a:ext>
            </a:extLst>
          </p:cNvPr>
          <p:cNvSpPr txBox="1"/>
          <p:nvPr/>
        </p:nvSpPr>
        <p:spPr>
          <a:xfrm>
            <a:off x="-1809750" y="3327401"/>
            <a:ext cx="10515600" cy="676275"/>
          </a:xfrm>
          <a:prstGeom prst="rect">
            <a:avLst/>
          </a:prstGeom>
          <a:noFill/>
        </p:spPr>
        <p:txBody>
          <a:bodyPr wrap="square" rtlCol="0" anchor="t">
            <a:normAutofit/>
          </a:bodyPr>
          <a:lstStyle/>
          <a:p>
            <a:pPr marL="914400" indent="457200" algn="ctr">
              <a:lnSpc>
                <a:spcPct val="150000"/>
              </a:lnSpc>
              <a:spcAft>
                <a:spcPts val="800"/>
              </a:spcAft>
            </a:pPr>
            <a:r>
              <a:rPr lang="en-GB" b="1" dirty="0">
                <a:effectLst/>
                <a:latin typeface="Arial" panose="020B0604020202020204" pitchFamily="34" charset="0"/>
                <a:ea typeface="Calibri" panose="020F0502020204030204" pitchFamily="34" charset="0"/>
                <a:cs typeface="Times New Roman" panose="02020603050405020304" pitchFamily="18" charset="0"/>
              </a:rPr>
              <a:t>CHAPTER 9: ADMINISTRATIVE MATTERS</a:t>
            </a:r>
            <a:endParaRPr lang="en-ZA"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D87DE66C-461E-4003-8090-87BACA14A3BD}"/>
              </a:ext>
            </a:extLst>
          </p:cNvPr>
          <p:cNvSpPr txBox="1"/>
          <p:nvPr/>
        </p:nvSpPr>
        <p:spPr>
          <a:xfrm>
            <a:off x="742950" y="4011613"/>
            <a:ext cx="10515600" cy="1397000"/>
          </a:xfrm>
          <a:prstGeom prst="rect">
            <a:avLst/>
          </a:prstGeom>
          <a:noFill/>
        </p:spPr>
        <p:txBody>
          <a:bodyPr wrap="square" rtlCol="0" anchor="t">
            <a:noAutofit/>
          </a:bodyPr>
          <a:lstStyle/>
          <a:p>
            <a:pPr marL="285750" indent="-285750">
              <a:lnSpc>
                <a:spcPct val="90000"/>
              </a:lnSpc>
              <a:spcAft>
                <a:spcPts val="600"/>
              </a:spcAft>
              <a:buFont typeface="Arial" panose="020B0604020202020204" pitchFamily="34" charset="0"/>
              <a:buChar char="•"/>
            </a:pPr>
            <a:r>
              <a:rPr lang="en-GB" b="1" dirty="0">
                <a:effectLst/>
                <a:latin typeface="Arial" panose="020B0604020202020204" pitchFamily="34" charset="0"/>
                <a:ea typeface="Calibri" panose="020F0502020204030204" pitchFamily="34" charset="0"/>
              </a:rPr>
              <a:t>Exemptions</a:t>
            </a:r>
          </a:p>
          <a:p>
            <a:pPr marL="285750" indent="-285750">
              <a:lnSpc>
                <a:spcPct val="90000"/>
              </a:lnSpc>
              <a:spcAft>
                <a:spcPts val="600"/>
              </a:spcAft>
              <a:buFont typeface="Arial" panose="020B0604020202020204" pitchFamily="34" charset="0"/>
              <a:buChar char="•"/>
            </a:pPr>
            <a:r>
              <a:rPr lang="en-GB" b="1" dirty="0">
                <a:effectLst/>
                <a:latin typeface="Arial" panose="020B0604020202020204" pitchFamily="34" charset="0"/>
                <a:ea typeface="Calibri" panose="020F0502020204030204" pitchFamily="34" charset="0"/>
              </a:rPr>
              <a:t>Appeal </a:t>
            </a:r>
          </a:p>
          <a:p>
            <a:pPr marL="285750" indent="-285750">
              <a:lnSpc>
                <a:spcPct val="90000"/>
              </a:lnSpc>
              <a:spcAft>
                <a:spcPts val="600"/>
              </a:spcAft>
              <a:buFont typeface="Arial" panose="020B0604020202020204" pitchFamily="34" charset="0"/>
              <a:buChar char="•"/>
            </a:pPr>
            <a:r>
              <a:rPr lang="en-GB" b="1" dirty="0">
                <a:effectLst/>
                <a:latin typeface="Arial" panose="020B0604020202020204" pitchFamily="34" charset="0"/>
                <a:ea typeface="Calibri" panose="020F0502020204030204" pitchFamily="34" charset="0"/>
              </a:rPr>
              <a:t>Offences</a:t>
            </a:r>
          </a:p>
          <a:p>
            <a:pPr marL="285750" indent="-285750">
              <a:lnSpc>
                <a:spcPct val="90000"/>
              </a:lnSpc>
              <a:spcAft>
                <a:spcPts val="600"/>
              </a:spcAft>
              <a:buFont typeface="Arial" panose="020B0604020202020204" pitchFamily="34" charset="0"/>
              <a:buChar char="•"/>
            </a:pPr>
            <a:r>
              <a:rPr lang="en-GB" b="1" dirty="0">
                <a:effectLst/>
                <a:latin typeface="Arial" panose="020B0604020202020204" pitchFamily="34" charset="0"/>
                <a:ea typeface="Calibri" panose="020F0502020204030204" pitchFamily="34" charset="0"/>
              </a:rPr>
              <a:t>Repeal</a:t>
            </a:r>
          </a:p>
          <a:p>
            <a:pPr marL="285750" indent="-285750">
              <a:lnSpc>
                <a:spcPct val="90000"/>
              </a:lnSpc>
              <a:spcAft>
                <a:spcPts val="600"/>
              </a:spcAft>
              <a:buFont typeface="Arial" panose="020B0604020202020204" pitchFamily="34" charset="0"/>
              <a:buChar char="•"/>
            </a:pPr>
            <a:r>
              <a:rPr lang="en-GB" b="1" dirty="0">
                <a:effectLst/>
                <a:latin typeface="Arial" panose="020B0604020202020204" pitchFamily="34" charset="0"/>
                <a:ea typeface="Calibri" panose="020F0502020204030204" pitchFamily="34" charset="0"/>
              </a:rPr>
              <a:t>Penalties </a:t>
            </a:r>
          </a:p>
          <a:p>
            <a:pPr marL="285750" indent="-285750">
              <a:lnSpc>
                <a:spcPct val="90000"/>
              </a:lnSpc>
              <a:spcAft>
                <a:spcPts val="600"/>
              </a:spcAft>
              <a:buFont typeface="Arial" panose="020B0604020202020204" pitchFamily="34" charset="0"/>
              <a:buChar char="•"/>
            </a:pPr>
            <a:r>
              <a:rPr lang="en-GB" b="1" dirty="0">
                <a:effectLst/>
                <a:latin typeface="Arial" panose="020B0604020202020204" pitchFamily="34" charset="0"/>
                <a:ea typeface="Calibri" panose="020F0502020204030204" pitchFamily="34" charset="0"/>
              </a:rPr>
              <a:t>Short title and commencement</a:t>
            </a:r>
            <a:endParaRPr lang="en-ZA" dirty="0"/>
          </a:p>
        </p:txBody>
      </p:sp>
      <p:sp>
        <p:nvSpPr>
          <p:cNvPr id="2" name="Title 1">
            <a:extLst>
              <a:ext uri="{FF2B5EF4-FFF2-40B4-BE49-F238E27FC236}">
                <a16:creationId xmlns:a16="http://schemas.microsoft.com/office/drawing/2014/main" id="{ED925C10-56C2-9DB8-D407-868908B67305}"/>
              </a:ext>
            </a:extLst>
          </p:cNvPr>
          <p:cNvSpPr>
            <a:spLocks noGrp="1"/>
          </p:cNvSpPr>
          <p:nvPr>
            <p:ph type="title"/>
          </p:nvPr>
        </p:nvSpPr>
        <p:spPr>
          <a:xfrm>
            <a:off x="838200" y="365125"/>
            <a:ext cx="10515600" cy="1325563"/>
          </a:xfrm>
        </p:spPr>
        <p:txBody>
          <a:bodyPr vert="horz" lIns="91440" tIns="45720" rIns="91440" bIns="45720" rtlCol="0" anchor="ctr">
            <a:normAutofit/>
          </a:bodyPr>
          <a:lstStyle/>
          <a:p>
            <a:r>
              <a:rPr lang="en-US" sz="1800" b="1" kern="1200" dirty="0">
                <a:solidFill>
                  <a:schemeClr val="bg1"/>
                </a:solidFill>
                <a:effectLst/>
                <a:latin typeface="Arial" panose="020B0604020202020204" pitchFamily="34" charset="0"/>
                <a:cs typeface="Arial" panose="020B0604020202020204" pitchFamily="34" charset="0"/>
              </a:rPr>
              <a:t>CHAPTER 8: COMPLIANCE AND ENFORCEMENT</a:t>
            </a:r>
            <a:br>
              <a:rPr lang="en-US" sz="4100" kern="1200" dirty="0">
                <a:solidFill>
                  <a:schemeClr val="bg1"/>
                </a:solidFill>
                <a:effectLst/>
                <a:latin typeface="+mj-lt"/>
                <a:ea typeface="+mj-ea"/>
                <a:cs typeface="+mj-cs"/>
              </a:rPr>
            </a:br>
            <a:endParaRPr lang="en-US" sz="4100" kern="1200" dirty="0">
              <a:solidFill>
                <a:schemeClr val="bg1"/>
              </a:solidFill>
              <a:latin typeface="+mj-lt"/>
              <a:ea typeface="+mj-ea"/>
              <a:cs typeface="+mj-cs"/>
            </a:endParaRPr>
          </a:p>
        </p:txBody>
      </p:sp>
    </p:spTree>
    <p:extLst>
      <p:ext uri="{BB962C8B-B14F-4D97-AF65-F5344CB8AC3E}">
        <p14:creationId xmlns:p14="http://schemas.microsoft.com/office/powerpoint/2010/main" val="698998673"/>
      </p:ext>
    </p:extLst>
  </p:cSld>
  <p:clrMapOvr>
    <a:overrideClrMapping bg1="dk1" tx1="lt1" bg2="dk2" tx2="lt2" accent1="accent1" accent2="accent2" accent3="accent3" accent4="accent4" accent5="accent5" accent6="accent6" hlink="hlink" folHlink="folHlink"/>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400</TotalTime>
  <Words>680</Words>
  <Application>Microsoft Office PowerPoint</Application>
  <PresentationFormat>Widescreen</PresentationFormat>
  <Paragraphs>82</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AKPEOE+Arial</vt:lpstr>
      <vt:lpstr>Arial</vt:lpstr>
      <vt:lpstr>Calibri</vt:lpstr>
      <vt:lpstr>Calibri Light</vt:lpstr>
      <vt:lpstr>Office Theme</vt:lpstr>
      <vt:lpstr>Mkhambathini Municipality</vt:lpstr>
      <vt:lpstr>PURPOSE OF THE WASTE MANAGEMENT  BY-LAWS</vt:lpstr>
      <vt:lpstr>  CHAPTER 1: INTERPRETATION, PRINCIPLES &amp; OBJECTIVES </vt:lpstr>
      <vt:lpstr>  CHAPTER 3: WASTE MANAGEMENT </vt:lpstr>
      <vt:lpstr>Part 3: Provisions for General Waste</vt:lpstr>
      <vt:lpstr>  </vt:lpstr>
      <vt:lpstr>CHAPTER 5: MUNICIPAL SERVICE </vt:lpstr>
      <vt:lpstr>  CHAPTER 6: RECYCLING OF WASTE </vt:lpstr>
      <vt:lpstr>CHAPTER 8: COMPLIANCE AND ENFORCEMENT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Mkhambathini Municipality</dc:title>
  <dc:creator>Khethiwe Matiwane</dc:creator>
  <cp:lastModifiedBy>Khethiwe Matiwane</cp:lastModifiedBy>
  <cp:revision>2</cp:revision>
  <dcterms:created xsi:type="dcterms:W3CDTF">2022-06-13T07:13:35Z</dcterms:created>
  <dcterms:modified xsi:type="dcterms:W3CDTF">2022-07-05T07:56:13Z</dcterms:modified>
</cp:coreProperties>
</file>